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5"/>
  </p:notesMasterIdLst>
  <p:sldIdLst>
    <p:sldId id="309" r:id="rId2"/>
    <p:sldId id="292" r:id="rId3"/>
    <p:sldId id="466" r:id="rId4"/>
    <p:sldId id="467" r:id="rId5"/>
    <p:sldId id="468" r:id="rId6"/>
    <p:sldId id="469" r:id="rId7"/>
    <p:sldId id="470" r:id="rId8"/>
    <p:sldId id="471" r:id="rId9"/>
    <p:sldId id="425" r:id="rId10"/>
    <p:sldId id="427" r:id="rId11"/>
    <p:sldId id="500" r:id="rId12"/>
    <p:sldId id="501" r:id="rId13"/>
    <p:sldId id="502" r:id="rId14"/>
    <p:sldId id="472" r:id="rId15"/>
    <p:sldId id="473" r:id="rId16"/>
    <p:sldId id="438" r:id="rId17"/>
    <p:sldId id="439" r:id="rId18"/>
    <p:sldId id="431" r:id="rId19"/>
    <p:sldId id="432" r:id="rId20"/>
    <p:sldId id="433" r:id="rId21"/>
    <p:sldId id="496" r:id="rId22"/>
    <p:sldId id="435" r:id="rId23"/>
    <p:sldId id="436" r:id="rId24"/>
    <p:sldId id="474" r:id="rId25"/>
    <p:sldId id="475" r:id="rId26"/>
    <p:sldId id="441" r:id="rId27"/>
    <p:sldId id="442" r:id="rId28"/>
    <p:sldId id="443" r:id="rId29"/>
    <p:sldId id="444" r:id="rId30"/>
    <p:sldId id="476" r:id="rId31"/>
    <p:sldId id="477" r:id="rId32"/>
    <p:sldId id="482" r:id="rId33"/>
    <p:sldId id="503" r:id="rId34"/>
    <p:sldId id="483" r:id="rId35"/>
    <p:sldId id="504" r:id="rId36"/>
    <p:sldId id="484" r:id="rId37"/>
    <p:sldId id="485" r:id="rId38"/>
    <p:sldId id="455" r:id="rId39"/>
    <p:sldId id="437" r:id="rId40"/>
    <p:sldId id="450" r:id="rId41"/>
    <p:sldId id="453" r:id="rId42"/>
    <p:sldId id="452" r:id="rId43"/>
    <p:sldId id="454" r:id="rId44"/>
    <p:sldId id="486" r:id="rId45"/>
    <p:sldId id="505" r:id="rId46"/>
    <p:sldId id="487" r:id="rId47"/>
    <p:sldId id="488" r:id="rId48"/>
    <p:sldId id="489" r:id="rId49"/>
    <p:sldId id="459" r:id="rId50"/>
    <p:sldId id="460" r:id="rId51"/>
    <p:sldId id="461" r:id="rId52"/>
    <p:sldId id="463" r:id="rId53"/>
    <p:sldId id="464" r:id="rId54"/>
    <p:sldId id="497" r:id="rId55"/>
    <p:sldId id="490" r:id="rId56"/>
    <p:sldId id="491" r:id="rId57"/>
    <p:sldId id="498" r:id="rId58"/>
    <p:sldId id="492" r:id="rId59"/>
    <p:sldId id="493" r:id="rId60"/>
    <p:sldId id="494" r:id="rId61"/>
    <p:sldId id="495" r:id="rId62"/>
    <p:sldId id="499" r:id="rId63"/>
    <p:sldId id="387" r:id="rId64"/>
  </p:sldIdLst>
  <p:sldSz cx="12192000" cy="6858000"/>
  <p:notesSz cx="6858000" cy="9144000"/>
  <p:embeddedFontLst>
    <p:embeddedFont>
      <p:font typeface="Roboto Condensed Light" charset="0"/>
      <p:regular r:id="rId66"/>
      <p:italic r:id="rId67"/>
    </p:embeddedFont>
    <p:embeddedFont>
      <p:font typeface="Cambria" pitchFamily="18" charset="0"/>
      <p:regular r:id="rId68"/>
      <p:bold r:id="rId69"/>
      <p:italic r:id="rId70"/>
      <p:boldItalic r:id="rId71"/>
    </p:embeddedFont>
    <p:embeddedFont>
      <p:font typeface="Wingdings 3" pitchFamily="18" charset="2"/>
      <p:regular r:id="rId72"/>
    </p:embeddedFont>
    <p:embeddedFont>
      <p:font typeface="Proxima Nova" charset="0"/>
      <p:regular r:id="rId73"/>
      <p:bold r:id="rId74"/>
      <p:italic r:id="rId75"/>
      <p:boldItalic r:id="rId76"/>
    </p:embeddedFont>
    <p:embeddedFont>
      <p:font typeface="Wingdings 2" pitchFamily="18" charset="2"/>
      <p:regular r:id="rId77"/>
    </p:embeddedFont>
    <p:embeddedFont>
      <p:font typeface="Roboto Condensed" charset="0"/>
      <p:regular r:id="rId78"/>
      <p:bold r:id="rId79"/>
      <p:italic r:id="rId80"/>
      <p:boldItalic r:id="rId81"/>
    </p:embeddedFont>
    <p:embeddedFont>
      <p:font typeface="Calibri" pitchFamily="34" charset="0"/>
      <p:regular r:id="rId82"/>
      <p:bold r:id="rId83"/>
      <p:italic r:id="rId84"/>
      <p:boldItalic r:id="rId8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1B92"/>
    <a:srgbClr val="673BB7"/>
    <a:srgbClr val="607D8B"/>
    <a:srgbClr val="ED524F"/>
    <a:srgbClr val="B71B1C"/>
    <a:srgbClr val="F54337"/>
    <a:srgbClr val="D81A60"/>
    <a:srgbClr val="890E4F"/>
    <a:srgbClr val="EA1E63"/>
    <a:srgbClr val="C628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37" autoAdjust="0"/>
    <p:restoredTop sz="94660"/>
  </p:normalViewPr>
  <p:slideViewPr>
    <p:cSldViewPr snapToGrid="0">
      <p:cViewPr>
        <p:scale>
          <a:sx n="60" d="100"/>
          <a:sy n="60" d="100"/>
        </p:scale>
        <p:origin x="-828" y="-3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3.fntdata"/><Relationship Id="rId76" Type="http://schemas.openxmlformats.org/officeDocument/2006/relationships/font" Target="fonts/font11.fntdata"/><Relationship Id="rId84" Type="http://schemas.openxmlformats.org/officeDocument/2006/relationships/font" Target="fonts/font19.fntdata"/><Relationship Id="rId89"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1.fntdata"/><Relationship Id="rId74" Type="http://schemas.openxmlformats.org/officeDocument/2006/relationships/font" Target="fonts/font9.fntdata"/><Relationship Id="rId79" Type="http://schemas.openxmlformats.org/officeDocument/2006/relationships/font" Target="fonts/font14.fntdata"/><Relationship Id="rId87"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17.fntdata"/><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4.fntdata"/><Relationship Id="rId77"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7.fntdata"/><Relationship Id="rId80" Type="http://schemas.openxmlformats.org/officeDocument/2006/relationships/font" Target="fonts/font15.fntdata"/><Relationship Id="rId85"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5.fntdata"/><Relationship Id="rId75" Type="http://schemas.openxmlformats.org/officeDocument/2006/relationships/font" Target="fonts/font10.fntdata"/><Relationship Id="rId83" Type="http://schemas.openxmlformats.org/officeDocument/2006/relationships/font" Target="fonts/font18.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font" Target="fonts/font16.fntdata"/><Relationship Id="rId86"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8E3F3-8B31-41D2-AA9B-9796555DB866}" type="datetimeFigureOut">
              <a:rPr lang="en-US" smtClean="0"/>
              <a:t>16-Oct-23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79BDEF-6165-4E72-B1A6-6E8034CEC248}" type="slidenum">
              <a:rPr lang="en-US" smtClean="0"/>
              <a:t>‹#›</a:t>
            </a:fld>
            <a:endParaRPr lang="en-US"/>
          </a:p>
        </p:txBody>
      </p:sp>
    </p:spTree>
    <p:extLst>
      <p:ext uri="{BB962C8B-B14F-4D97-AF65-F5344CB8AC3E}">
        <p14:creationId xmlns:p14="http://schemas.microsoft.com/office/powerpoint/2010/main" val="1766013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2950" indent="-285750">
              <a:spcBef>
                <a:spcPct val="30000"/>
              </a:spcBef>
              <a:defRPr sz="1200">
                <a:solidFill>
                  <a:schemeClr val="tx1"/>
                </a:solidFill>
                <a:latin typeface="Times New Roman" panose="02020603050405020304" pitchFamily="18" charset="0"/>
              </a:defRPr>
            </a:lvl2pPr>
            <a:lvl3pPr marL="1143000" indent="-228600">
              <a:spcBef>
                <a:spcPct val="30000"/>
              </a:spcBef>
              <a:defRPr sz="1200">
                <a:solidFill>
                  <a:schemeClr val="tx1"/>
                </a:solidFill>
                <a:latin typeface="Times New Roman" panose="02020603050405020304" pitchFamily="18" charset="0"/>
              </a:defRPr>
            </a:lvl3pPr>
            <a:lvl4pPr marL="1600200" indent="-228600">
              <a:spcBef>
                <a:spcPct val="30000"/>
              </a:spcBef>
              <a:defRPr sz="1200">
                <a:solidFill>
                  <a:schemeClr val="tx1"/>
                </a:solidFill>
                <a:latin typeface="Times New Roman" panose="02020603050405020304" pitchFamily="18" charset="0"/>
              </a:defRPr>
            </a:lvl4pPr>
            <a:lvl5pPr marL="2057400" indent="-22860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20000"/>
              </a:spcBef>
            </a:pPr>
            <a:fld id="{CD639312-9632-47DB-AA7F-78FA49958773}" type="slidenum">
              <a:rPr lang="en-US" altLang="en-US"/>
              <a:pPr>
                <a:spcBef>
                  <a:spcPct val="20000"/>
                </a:spcBef>
              </a:pPr>
              <a:t>30</a:t>
            </a:fld>
            <a:endParaRPr lang="en-US" altLang="en-US"/>
          </a:p>
        </p:txBody>
      </p:sp>
      <p:sp>
        <p:nvSpPr>
          <p:cNvPr id="17411" name="Rectangle 2"/>
          <p:cNvSpPr>
            <a:spLocks noGrp="1" noRot="1" noChangeAspect="1" noChangeArrowheads="1" noTextEdit="1"/>
          </p:cNvSpPr>
          <p:nvPr>
            <p:ph type="sldImg"/>
          </p:nvPr>
        </p:nvSpPr>
        <p:spPr>
          <a:solidFill>
            <a:srgbClr val="FFFFFF"/>
          </a:solidFill>
          <a:ln/>
        </p:spPr>
      </p:sp>
      <p:sp>
        <p:nvSpPr>
          <p:cNvPr id="17412" name="Rectangle 3"/>
          <p:cNvSpPr>
            <a:spLocks noGrp="1" noChangeArrowheads="1"/>
          </p:cNvSpPr>
          <p:nvPr>
            <p:ph type="body" idx="1"/>
          </p:nvPr>
        </p:nvSpPr>
        <p:spPr>
          <a:solidFill>
            <a:srgbClr val="FFFFFF"/>
          </a:solidFill>
          <a:ln>
            <a:solidFill>
              <a:srgbClr val="000000"/>
            </a:solidFill>
          </a:ln>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731456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buFont typeface="Arial" panose="020B0604020202020204" pitchFamily="34" charset="0"/>
              <a:buChar char="•"/>
            </a:pPr>
            <a:r>
              <a:rPr lang="en-US" b="0" i="0" dirty="0">
                <a:solidFill>
                  <a:srgbClr val="000000"/>
                </a:solidFill>
                <a:effectLst/>
                <a:latin typeface="Nunito" pitchFamily="2" charset="0"/>
              </a:rPr>
              <a:t>CREATE [OR REPLACE] TRIGGER </a:t>
            </a:r>
            <a:r>
              <a:rPr lang="en-US" b="0" i="0" dirty="0" err="1">
                <a:solidFill>
                  <a:srgbClr val="000000"/>
                </a:solidFill>
                <a:effectLst/>
                <a:latin typeface="Nunito" pitchFamily="2" charset="0"/>
              </a:rPr>
              <a:t>trigger_name</a:t>
            </a:r>
            <a:r>
              <a:rPr lang="en-US" b="0" i="0" dirty="0">
                <a:solidFill>
                  <a:srgbClr val="000000"/>
                </a:solidFill>
                <a:effectLst/>
                <a:latin typeface="Nunito" pitchFamily="2" charset="0"/>
              </a:rPr>
              <a:t> − Creates or replaces an existing trigger with the </a:t>
            </a:r>
            <a:r>
              <a:rPr lang="en-US" b="0" i="1" dirty="0" err="1">
                <a:solidFill>
                  <a:srgbClr val="000000"/>
                </a:solidFill>
                <a:effectLst/>
                <a:latin typeface="Nunito" pitchFamily="2" charset="0"/>
              </a:rPr>
              <a:t>trigger_name</a:t>
            </a:r>
            <a:r>
              <a:rPr lang="en-US" b="0" i="0" dirty="0">
                <a:solidFill>
                  <a:srgbClr val="000000"/>
                </a:solidFill>
                <a:effectLst/>
                <a:latin typeface="Nunito" pitchFamily="2" charset="0"/>
              </a:rPr>
              <a:t>.</a:t>
            </a:r>
          </a:p>
          <a:p>
            <a:pPr algn="just">
              <a:buFont typeface="Arial" panose="020B0604020202020204" pitchFamily="34" charset="0"/>
              <a:buChar char="•"/>
            </a:pPr>
            <a:r>
              <a:rPr lang="en-US" b="0" i="0" dirty="0">
                <a:solidFill>
                  <a:srgbClr val="000000"/>
                </a:solidFill>
                <a:effectLst/>
                <a:latin typeface="Nunito" pitchFamily="2" charset="0"/>
              </a:rPr>
              <a:t>{BEFORE | AFTER | INSTEAD OF} − This specifies when the trigger will be executed. The INSTEAD OF clause is used for creating trigger on a view.</a:t>
            </a:r>
          </a:p>
          <a:p>
            <a:pPr algn="just">
              <a:buFont typeface="Arial" panose="020B0604020202020204" pitchFamily="34" charset="0"/>
              <a:buChar char="•"/>
            </a:pPr>
            <a:r>
              <a:rPr lang="en-US" b="0" i="0" dirty="0">
                <a:solidFill>
                  <a:srgbClr val="000000"/>
                </a:solidFill>
                <a:effectLst/>
                <a:latin typeface="Nunito" pitchFamily="2" charset="0"/>
              </a:rPr>
              <a:t>{INSERT [OR] | UPDATE [OR] | DELETE} − This specifies the DML operation.</a:t>
            </a:r>
          </a:p>
          <a:p>
            <a:pPr algn="just">
              <a:buFont typeface="Arial" panose="020B0604020202020204" pitchFamily="34" charset="0"/>
              <a:buChar char="•"/>
            </a:pPr>
            <a:r>
              <a:rPr lang="en-US" b="0" i="0" dirty="0">
                <a:solidFill>
                  <a:srgbClr val="000000"/>
                </a:solidFill>
                <a:effectLst/>
                <a:latin typeface="Nunito" pitchFamily="2" charset="0"/>
              </a:rPr>
              <a:t>[OF </a:t>
            </a:r>
            <a:r>
              <a:rPr lang="en-US" b="0" i="0" dirty="0" err="1">
                <a:solidFill>
                  <a:srgbClr val="000000"/>
                </a:solidFill>
                <a:effectLst/>
                <a:latin typeface="Nunito" pitchFamily="2" charset="0"/>
              </a:rPr>
              <a:t>col_name</a:t>
            </a:r>
            <a:r>
              <a:rPr lang="en-US" b="0" i="0" dirty="0">
                <a:solidFill>
                  <a:srgbClr val="000000"/>
                </a:solidFill>
                <a:effectLst/>
                <a:latin typeface="Nunito" pitchFamily="2" charset="0"/>
              </a:rPr>
              <a:t>] − This specifies the column name that will be updated.</a:t>
            </a:r>
          </a:p>
          <a:p>
            <a:pPr algn="just">
              <a:buFont typeface="Arial" panose="020B0604020202020204" pitchFamily="34" charset="0"/>
              <a:buChar char="•"/>
            </a:pPr>
            <a:r>
              <a:rPr lang="en-US" b="0" i="0" dirty="0">
                <a:solidFill>
                  <a:srgbClr val="000000"/>
                </a:solidFill>
                <a:effectLst/>
                <a:latin typeface="Nunito" pitchFamily="2" charset="0"/>
              </a:rPr>
              <a:t>[ON </a:t>
            </a:r>
            <a:r>
              <a:rPr lang="en-US" b="0" i="0" dirty="0" err="1">
                <a:solidFill>
                  <a:srgbClr val="000000"/>
                </a:solidFill>
                <a:effectLst/>
                <a:latin typeface="Nunito" pitchFamily="2" charset="0"/>
              </a:rPr>
              <a:t>table_name</a:t>
            </a:r>
            <a:r>
              <a:rPr lang="en-US" b="0" i="0" dirty="0">
                <a:solidFill>
                  <a:srgbClr val="000000"/>
                </a:solidFill>
                <a:effectLst/>
                <a:latin typeface="Nunito" pitchFamily="2" charset="0"/>
              </a:rPr>
              <a:t>] − This specifies the name of the table associated with the trigger.</a:t>
            </a:r>
          </a:p>
          <a:p>
            <a:pPr algn="just">
              <a:buFont typeface="Arial" panose="020B0604020202020204" pitchFamily="34" charset="0"/>
              <a:buChar char="•"/>
            </a:pPr>
            <a:r>
              <a:rPr lang="en-US" b="0" i="0" dirty="0">
                <a:solidFill>
                  <a:srgbClr val="000000"/>
                </a:solidFill>
                <a:effectLst/>
                <a:latin typeface="Nunito" pitchFamily="2" charset="0"/>
              </a:rPr>
              <a:t>[REFERENCING OLD AS o NEW AS n] − This allows you to refer new and old values for various DML statements, such as INSERT, UPDATE, and DELETE.</a:t>
            </a:r>
          </a:p>
          <a:p>
            <a:pPr algn="just">
              <a:buFont typeface="Arial" panose="020B0604020202020204" pitchFamily="34" charset="0"/>
              <a:buChar char="•"/>
            </a:pPr>
            <a:r>
              <a:rPr lang="en-US" b="0" i="0" dirty="0">
                <a:solidFill>
                  <a:srgbClr val="000000"/>
                </a:solidFill>
                <a:effectLst/>
                <a:latin typeface="Nunito" pitchFamily="2" charset="0"/>
              </a:rPr>
              <a:t>[FOR EACH ROW] − This specifies a row-level trigger, i.e., the trigger will be executed for each row being affected. Otherwise the trigger will execute just once when the SQL statement is executed, which is called a table level trigger.</a:t>
            </a:r>
          </a:p>
          <a:p>
            <a:pPr algn="just">
              <a:buFont typeface="Arial" panose="020B0604020202020204" pitchFamily="34" charset="0"/>
              <a:buChar char="•"/>
            </a:pPr>
            <a:r>
              <a:rPr lang="en-US" b="0" i="0" dirty="0">
                <a:solidFill>
                  <a:srgbClr val="000000"/>
                </a:solidFill>
                <a:effectLst/>
                <a:latin typeface="Nunito" pitchFamily="2" charset="0"/>
              </a:rPr>
              <a:t>WHEN (condition) − This provides a condition for rows for which the trigger would fire. This clause is valid only for row-level triggers.</a:t>
            </a:r>
          </a:p>
          <a:p>
            <a:endParaRPr lang="en-IN" dirty="0"/>
          </a:p>
        </p:txBody>
      </p:sp>
      <p:sp>
        <p:nvSpPr>
          <p:cNvPr id="4" name="Slide Number Placeholder 3"/>
          <p:cNvSpPr>
            <a:spLocks noGrp="1"/>
          </p:cNvSpPr>
          <p:nvPr>
            <p:ph type="sldNum" sz="quarter" idx="5"/>
          </p:nvPr>
        </p:nvSpPr>
        <p:spPr/>
        <p:txBody>
          <a:bodyPr/>
          <a:lstStyle/>
          <a:p>
            <a:fld id="{92B528B5-C058-4B1C-9409-3691A7A108CF}" type="slidenum">
              <a:rPr lang="en-US" smtClean="0"/>
              <a:t>58</a:t>
            </a:fld>
            <a:endParaRPr lang="en-US"/>
          </a:p>
        </p:txBody>
      </p:sp>
    </p:spTree>
    <p:extLst>
      <p:ext uri="{BB962C8B-B14F-4D97-AF65-F5344CB8AC3E}">
        <p14:creationId xmlns:p14="http://schemas.microsoft.com/office/powerpoint/2010/main" val="34799500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 Logo on BR">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Rectangle: Rounded Corners 16">
            <a:extLst>
              <a:ext uri="{FF2B5EF4-FFF2-40B4-BE49-F238E27FC236}">
                <a16:creationId xmlns="" xmlns:a16="http://schemas.microsoft.com/office/drawing/2014/main"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ooter Placeholder 2">
            <a:extLst>
              <a:ext uri="{FF2B5EF4-FFF2-40B4-BE49-F238E27FC236}">
                <a16:creationId xmlns="" xmlns:a16="http://schemas.microsoft.com/office/drawing/2014/main" id="{BF2BE79E-EA17-4AB9-8CB5-714A52A6B2F5}"/>
              </a:ext>
            </a:extLst>
          </p:cNvPr>
          <p:cNvSpPr txBox="1">
            <a:spLocks/>
          </p:cNvSpPr>
          <p:nvPr userDrawn="1"/>
        </p:nvSpPr>
        <p:spPr>
          <a:xfrm>
            <a:off x="4038600" y="6604000"/>
            <a:ext cx="41760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#01CE2302 (DBMS)   </a:t>
            </a:r>
            <a:r>
              <a:rPr lang="en-US" dirty="0" smtClean="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Unit 6&amp;7 – PL/SQL</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3" name="Slide Number Placeholder 3">
            <a:extLst>
              <a:ext uri="{FF2B5EF4-FFF2-40B4-BE49-F238E27FC236}">
                <a16:creationId xmlns="" xmlns:a16="http://schemas.microsoft.com/office/drawing/2014/main"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sp>
        <p:nvSpPr>
          <p:cNvPr id="2" name="Title 1">
            <a:extLst>
              <a:ext uri="{FF2B5EF4-FFF2-40B4-BE49-F238E27FC236}">
                <a16:creationId xmlns="" xmlns:a16="http://schemas.microsoft.com/office/drawing/2014/main" id="{D5CD07E8-CBAA-45BA-85CF-1233D4AA86C9}"/>
              </a:ext>
            </a:extLst>
          </p:cNvPr>
          <p:cNvSpPr>
            <a:spLocks noGrp="1"/>
          </p:cNvSpPr>
          <p:nvPr>
            <p:ph type="title"/>
          </p:nvPr>
        </p:nvSpPr>
        <p:spPr>
          <a:xfrm>
            <a:off x="-2" y="0"/>
            <a:ext cx="12192002"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dirty="0"/>
              <a:t>Click to edit Master title style</a:t>
            </a:r>
          </a:p>
        </p:txBody>
      </p:sp>
      <p:cxnSp>
        <p:nvCxnSpPr>
          <p:cNvPr id="20" name="Straight Connector 19">
            <a:extLst>
              <a:ext uri="{FF2B5EF4-FFF2-40B4-BE49-F238E27FC236}">
                <a16:creationId xmlns="" xmlns:a16="http://schemas.microsoft.com/office/drawing/2014/main"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 xmlns:a16="http://schemas.microsoft.com/office/drawing/2014/main"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pic>
        <p:nvPicPr>
          <p:cNvPr id="6" name="Google Shape;67;p15">
            <a:extLst>
              <a:ext uri="{FF2B5EF4-FFF2-40B4-BE49-F238E27FC236}">
                <a16:creationId xmlns="" xmlns:a16="http://schemas.microsoft.com/office/drawing/2014/main" id="{4B7FB348-22E6-56E0-EEB3-D3BECFD6DC14}"/>
              </a:ext>
            </a:extLst>
          </p:cNvPr>
          <p:cNvPicPr preferRelativeResize="0"/>
          <p:nvPr userDrawn="1"/>
        </p:nvPicPr>
        <p:blipFill>
          <a:blip r:embed="rId2">
            <a:alphaModFix/>
          </a:blip>
          <a:stretch>
            <a:fillRect/>
          </a:stretch>
        </p:blipFill>
        <p:spPr>
          <a:xfrm>
            <a:off x="1" y="15359"/>
            <a:ext cx="12190960" cy="6597439"/>
          </a:xfrm>
          <a:prstGeom prst="rect">
            <a:avLst/>
          </a:prstGeom>
          <a:noFill/>
          <a:ln>
            <a:noFill/>
          </a:ln>
        </p:spPr>
      </p:pic>
      <p:pic>
        <p:nvPicPr>
          <p:cNvPr id="7" name="Google Shape;66;p15">
            <a:extLst>
              <a:ext uri="{FF2B5EF4-FFF2-40B4-BE49-F238E27FC236}">
                <a16:creationId xmlns="" xmlns:a16="http://schemas.microsoft.com/office/drawing/2014/main" id="{D97E5F47-9F39-E3DE-980C-25585E092247}"/>
              </a:ext>
            </a:extLst>
          </p:cNvPr>
          <p:cNvPicPr preferRelativeResize="0"/>
          <p:nvPr userDrawn="1"/>
        </p:nvPicPr>
        <p:blipFill>
          <a:blip r:embed="rId3">
            <a:alphaModFix/>
          </a:blip>
          <a:stretch>
            <a:fillRect/>
          </a:stretch>
        </p:blipFill>
        <p:spPr>
          <a:xfrm>
            <a:off x="1040" y="14233"/>
            <a:ext cx="12190960" cy="6598121"/>
          </a:xfrm>
          <a:prstGeom prst="rect">
            <a:avLst/>
          </a:prstGeom>
          <a:noFill/>
          <a:ln>
            <a:noFill/>
          </a:ln>
        </p:spPr>
      </p:pic>
      <p:pic>
        <p:nvPicPr>
          <p:cNvPr id="8" name="Google Shape;55;p13">
            <a:extLst>
              <a:ext uri="{FF2B5EF4-FFF2-40B4-BE49-F238E27FC236}">
                <a16:creationId xmlns="" xmlns:a16="http://schemas.microsoft.com/office/drawing/2014/main" id="{85FC816C-F093-9F7A-78F1-B3978C71F79C}"/>
              </a:ext>
            </a:extLst>
          </p:cNvPr>
          <p:cNvPicPr preferRelativeResize="0"/>
          <p:nvPr userDrawn="1"/>
        </p:nvPicPr>
        <p:blipFill>
          <a:blip r:embed="rId4">
            <a:alphaModFix/>
          </a:blip>
          <a:stretch>
            <a:fillRect/>
          </a:stretch>
        </p:blipFill>
        <p:spPr>
          <a:xfrm>
            <a:off x="8980715" y="40501"/>
            <a:ext cx="2880000" cy="720000"/>
          </a:xfrm>
          <a:prstGeom prst="rect">
            <a:avLst/>
          </a:prstGeom>
          <a:noFill/>
          <a:ln>
            <a:noFill/>
          </a:ln>
        </p:spPr>
      </p:pic>
      <p:sp>
        <p:nvSpPr>
          <p:cNvPr id="12" name="Footer Placeholder 2">
            <a:extLst>
              <a:ext uri="{FF2B5EF4-FFF2-40B4-BE49-F238E27FC236}">
                <a16:creationId xmlns="" xmlns:a16="http://schemas.microsoft.com/office/drawing/2014/main" id="{BF2BE79E-EA17-4AB9-8CB5-714A52A6B2F5}"/>
              </a:ext>
            </a:extLst>
          </p:cNvPr>
          <p:cNvSpPr txBox="1">
            <a:spLocks/>
          </p:cNvSpPr>
          <p:nvPr userDrawn="1"/>
        </p:nvSpPr>
        <p:spPr>
          <a:xfrm>
            <a:off x="15000" y="6602561"/>
            <a:ext cx="41760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Prof. Urvi Bhatt</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Tree>
    <p:extLst>
      <p:ext uri="{BB962C8B-B14F-4D97-AF65-F5344CB8AC3E}">
        <p14:creationId xmlns:p14="http://schemas.microsoft.com/office/powerpoint/2010/main" val="420276124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4" name="Google Shape;66;p15">
            <a:extLst>
              <a:ext uri="{FF2B5EF4-FFF2-40B4-BE49-F238E27FC236}">
                <a16:creationId xmlns="" xmlns:a16="http://schemas.microsoft.com/office/drawing/2014/main" id="{D0001CE1-E2B2-745E-111B-099ED93A4D8B}"/>
              </a:ext>
            </a:extLst>
          </p:cNvPr>
          <p:cNvPicPr preferRelativeResize="0"/>
          <p:nvPr userDrawn="1"/>
        </p:nvPicPr>
        <p:blipFill>
          <a:blip r:embed="rId2">
            <a:alphaModFix/>
          </a:blip>
          <a:stretch>
            <a:fillRect/>
          </a:stretch>
        </p:blipFill>
        <p:spPr>
          <a:xfrm>
            <a:off x="0" y="0"/>
            <a:ext cx="12191999" cy="6857999"/>
          </a:xfrm>
          <a:prstGeom prst="rect">
            <a:avLst/>
          </a:prstGeom>
          <a:noFill/>
          <a:ln>
            <a:noFill/>
          </a:ln>
        </p:spPr>
      </p:pic>
      <p:pic>
        <p:nvPicPr>
          <p:cNvPr id="5" name="Google Shape;67;p15">
            <a:extLst>
              <a:ext uri="{FF2B5EF4-FFF2-40B4-BE49-F238E27FC236}">
                <a16:creationId xmlns="" xmlns:a16="http://schemas.microsoft.com/office/drawing/2014/main" id="{D431EE51-B73D-74A2-BA6B-512ECE5E9EB8}"/>
              </a:ext>
            </a:extLst>
          </p:cNvPr>
          <p:cNvPicPr preferRelativeResize="0"/>
          <p:nvPr userDrawn="1"/>
        </p:nvPicPr>
        <p:blipFill>
          <a:blip r:embed="rId3">
            <a:alphaModFix/>
          </a:blip>
          <a:stretch>
            <a:fillRect/>
          </a:stretch>
        </p:blipFill>
        <p:spPr>
          <a:xfrm>
            <a:off x="0" y="-1"/>
            <a:ext cx="12192000" cy="6857999"/>
          </a:xfrm>
          <a:prstGeom prst="rect">
            <a:avLst/>
          </a:prstGeom>
          <a:noFill/>
          <a:ln>
            <a:noFill/>
          </a:ln>
        </p:spPr>
      </p:pic>
      <p:pic>
        <p:nvPicPr>
          <p:cNvPr id="6" name="Google Shape;55;p13">
            <a:extLst>
              <a:ext uri="{FF2B5EF4-FFF2-40B4-BE49-F238E27FC236}">
                <a16:creationId xmlns="" xmlns:a16="http://schemas.microsoft.com/office/drawing/2014/main" id="{85FC4334-403B-999A-4580-29B2E4EF4BA0}"/>
              </a:ext>
            </a:extLst>
          </p:cNvPr>
          <p:cNvPicPr preferRelativeResize="0"/>
          <p:nvPr userDrawn="1"/>
        </p:nvPicPr>
        <p:blipFill>
          <a:blip r:embed="rId4">
            <a:alphaModFix/>
          </a:blip>
          <a:stretch>
            <a:fillRect/>
          </a:stretch>
        </p:blipFill>
        <p:spPr>
          <a:xfrm>
            <a:off x="8946033" y="109182"/>
            <a:ext cx="3000375" cy="742950"/>
          </a:xfrm>
          <a:prstGeom prst="rect">
            <a:avLst/>
          </a:prstGeom>
          <a:noFill/>
          <a:ln>
            <a:noFill/>
          </a:ln>
        </p:spPr>
      </p:pic>
      <p:sp>
        <p:nvSpPr>
          <p:cNvPr id="7" name="Content Placeholder 2">
            <a:extLst>
              <a:ext uri="{FF2B5EF4-FFF2-40B4-BE49-F238E27FC236}">
                <a16:creationId xmlns="" xmlns:a16="http://schemas.microsoft.com/office/drawing/2014/main"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Rounded Corners 16">
            <a:extLst>
              <a:ext uri="{FF2B5EF4-FFF2-40B4-BE49-F238E27FC236}">
                <a16:creationId xmlns="" xmlns:a16="http://schemas.microsoft.com/office/drawing/2014/main"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2">
            <a:extLst>
              <a:ext uri="{FF2B5EF4-FFF2-40B4-BE49-F238E27FC236}">
                <a16:creationId xmlns="" xmlns:a16="http://schemas.microsoft.com/office/drawing/2014/main" id="{BF2BE79E-EA17-4AB9-8CB5-714A52A6B2F5}"/>
              </a:ext>
            </a:extLst>
          </p:cNvPr>
          <p:cNvSpPr txBox="1">
            <a:spLocks/>
          </p:cNvSpPr>
          <p:nvPr userDrawn="1"/>
        </p:nvSpPr>
        <p:spPr>
          <a:xfrm>
            <a:off x="4038600" y="6604000"/>
            <a:ext cx="41760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#01CE2302 (DBMS)   </a:t>
            </a:r>
            <a:r>
              <a:rPr lang="en-US" dirty="0" smtClean="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Unit 6&amp;7 – PL/SQL</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0" name="Slide Number Placeholder 3">
            <a:extLst>
              <a:ext uri="{FF2B5EF4-FFF2-40B4-BE49-F238E27FC236}">
                <a16:creationId xmlns="" xmlns:a16="http://schemas.microsoft.com/office/drawing/2014/main"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sp>
        <p:nvSpPr>
          <p:cNvPr id="11" name="Title 1">
            <a:extLst>
              <a:ext uri="{FF2B5EF4-FFF2-40B4-BE49-F238E27FC236}">
                <a16:creationId xmlns="" xmlns:a16="http://schemas.microsoft.com/office/drawing/2014/main" id="{D5CD07E8-CBAA-45BA-85CF-1233D4AA86C9}"/>
              </a:ext>
            </a:extLst>
          </p:cNvPr>
          <p:cNvSpPr>
            <a:spLocks noGrp="1"/>
          </p:cNvSpPr>
          <p:nvPr>
            <p:ph type="title"/>
          </p:nvPr>
        </p:nvSpPr>
        <p:spPr>
          <a:xfrm>
            <a:off x="-2" y="0"/>
            <a:ext cx="12192002"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dirty="0"/>
              <a:t>Click to edit Master title style</a:t>
            </a:r>
          </a:p>
        </p:txBody>
      </p:sp>
      <p:cxnSp>
        <p:nvCxnSpPr>
          <p:cNvPr id="12" name="Straight Connector 11">
            <a:extLst>
              <a:ext uri="{FF2B5EF4-FFF2-40B4-BE49-F238E27FC236}">
                <a16:creationId xmlns="" xmlns:a16="http://schemas.microsoft.com/office/drawing/2014/main"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 xmlns:a16="http://schemas.microsoft.com/office/drawing/2014/main"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pic>
        <p:nvPicPr>
          <p:cNvPr id="14" name="Google Shape;67;p15">
            <a:extLst>
              <a:ext uri="{FF2B5EF4-FFF2-40B4-BE49-F238E27FC236}">
                <a16:creationId xmlns="" xmlns:a16="http://schemas.microsoft.com/office/drawing/2014/main" id="{4B7FB348-22E6-56E0-EEB3-D3BECFD6DC14}"/>
              </a:ext>
            </a:extLst>
          </p:cNvPr>
          <p:cNvPicPr preferRelativeResize="0"/>
          <p:nvPr userDrawn="1"/>
        </p:nvPicPr>
        <p:blipFill>
          <a:blip r:embed="rId3">
            <a:alphaModFix/>
          </a:blip>
          <a:stretch>
            <a:fillRect/>
          </a:stretch>
        </p:blipFill>
        <p:spPr>
          <a:xfrm>
            <a:off x="1" y="15359"/>
            <a:ext cx="12190960" cy="6597439"/>
          </a:xfrm>
          <a:prstGeom prst="rect">
            <a:avLst/>
          </a:prstGeom>
          <a:noFill/>
          <a:ln>
            <a:noFill/>
          </a:ln>
        </p:spPr>
      </p:pic>
      <p:pic>
        <p:nvPicPr>
          <p:cNvPr id="15" name="Google Shape;66;p15">
            <a:extLst>
              <a:ext uri="{FF2B5EF4-FFF2-40B4-BE49-F238E27FC236}">
                <a16:creationId xmlns="" xmlns:a16="http://schemas.microsoft.com/office/drawing/2014/main" id="{D97E5F47-9F39-E3DE-980C-25585E092247}"/>
              </a:ext>
            </a:extLst>
          </p:cNvPr>
          <p:cNvPicPr preferRelativeResize="0"/>
          <p:nvPr userDrawn="1"/>
        </p:nvPicPr>
        <p:blipFill>
          <a:blip r:embed="rId2">
            <a:alphaModFix/>
          </a:blip>
          <a:stretch>
            <a:fillRect/>
          </a:stretch>
        </p:blipFill>
        <p:spPr>
          <a:xfrm>
            <a:off x="1040" y="14233"/>
            <a:ext cx="12190960" cy="6598121"/>
          </a:xfrm>
          <a:prstGeom prst="rect">
            <a:avLst/>
          </a:prstGeom>
          <a:noFill/>
          <a:ln>
            <a:noFill/>
          </a:ln>
        </p:spPr>
      </p:pic>
      <p:pic>
        <p:nvPicPr>
          <p:cNvPr id="16" name="Google Shape;55;p13">
            <a:extLst>
              <a:ext uri="{FF2B5EF4-FFF2-40B4-BE49-F238E27FC236}">
                <a16:creationId xmlns="" xmlns:a16="http://schemas.microsoft.com/office/drawing/2014/main" id="{85FC816C-F093-9F7A-78F1-B3978C71F79C}"/>
              </a:ext>
            </a:extLst>
          </p:cNvPr>
          <p:cNvPicPr preferRelativeResize="0"/>
          <p:nvPr userDrawn="1"/>
        </p:nvPicPr>
        <p:blipFill>
          <a:blip r:embed="rId4">
            <a:alphaModFix/>
          </a:blip>
          <a:stretch>
            <a:fillRect/>
          </a:stretch>
        </p:blipFill>
        <p:spPr>
          <a:xfrm>
            <a:off x="8980715" y="40501"/>
            <a:ext cx="2880000" cy="720000"/>
          </a:xfrm>
          <a:prstGeom prst="rect">
            <a:avLst/>
          </a:prstGeom>
          <a:noFill/>
          <a:ln>
            <a:noFill/>
          </a:ln>
        </p:spPr>
      </p:pic>
      <p:sp>
        <p:nvSpPr>
          <p:cNvPr id="17" name="Footer Placeholder 2">
            <a:extLst>
              <a:ext uri="{FF2B5EF4-FFF2-40B4-BE49-F238E27FC236}">
                <a16:creationId xmlns="" xmlns:a16="http://schemas.microsoft.com/office/drawing/2014/main" id="{BF2BE79E-EA17-4AB9-8CB5-714A52A6B2F5}"/>
              </a:ext>
            </a:extLst>
          </p:cNvPr>
          <p:cNvSpPr txBox="1">
            <a:spLocks/>
          </p:cNvSpPr>
          <p:nvPr userDrawn="1"/>
        </p:nvSpPr>
        <p:spPr>
          <a:xfrm>
            <a:off x="15000" y="6602561"/>
            <a:ext cx="41760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Prof. Urvi Bhatt</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Tree>
    <p:extLst>
      <p:ext uri="{BB962C8B-B14F-4D97-AF65-F5344CB8AC3E}">
        <p14:creationId xmlns:p14="http://schemas.microsoft.com/office/powerpoint/2010/main" val="2001692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lete Blanc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2311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mplete Blanck">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9D71C1D1-D056-4C60-9F03-E6291617B71F}"/>
              </a:ext>
            </a:extLst>
          </p:cNvPr>
          <p:cNvSpPr txBox="1"/>
          <p:nvPr userDrawn="1"/>
        </p:nvSpPr>
        <p:spPr>
          <a:xfrm>
            <a:off x="375920" y="457200"/>
            <a:ext cx="4185761" cy="523220"/>
          </a:xfrm>
          <a:prstGeom prst="rect">
            <a:avLst/>
          </a:prstGeom>
          <a:noFill/>
        </p:spPr>
        <p:txBody>
          <a:bodyPr wrap="none" rtlCol="0">
            <a:spAutoFit/>
          </a:bodyPr>
          <a:lstStyle/>
          <a:p>
            <a:r>
              <a:rPr lang="en-US" sz="2800" dirty="0">
                <a:solidFill>
                  <a:srgbClr val="FF0000"/>
                </a:solidFill>
              </a:rPr>
              <a:t>How to Crop Circular Photo?</a:t>
            </a:r>
          </a:p>
        </p:txBody>
      </p:sp>
      <p:sp>
        <p:nvSpPr>
          <p:cNvPr id="11" name="Picture Placeholder 10">
            <a:extLst>
              <a:ext uri="{FF2B5EF4-FFF2-40B4-BE49-F238E27FC236}">
                <a16:creationId xmlns="" xmlns:a16="http://schemas.microsoft.com/office/drawing/2014/main" id="{E0451329-7800-417A-9D19-D93464C6306C}"/>
              </a:ext>
            </a:extLst>
          </p:cNvPr>
          <p:cNvSpPr>
            <a:spLocks noGrp="1"/>
          </p:cNvSpPr>
          <p:nvPr>
            <p:ph type="pic" sz="quarter" idx="10"/>
          </p:nvPr>
        </p:nvSpPr>
        <p:spPr>
          <a:xfrm>
            <a:off x="4013200" y="1808163"/>
            <a:ext cx="3890962" cy="3890962"/>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p:spPr>
        <p:txBody>
          <a:bodyPr wrap="square">
            <a:noAutofit/>
          </a:bodyPr>
          <a:lstStyle/>
          <a:p>
            <a:endParaRPr lang="en-US"/>
          </a:p>
        </p:txBody>
      </p:sp>
    </p:spTree>
    <p:extLst>
      <p:ext uri="{BB962C8B-B14F-4D97-AF65-F5344CB8AC3E}">
        <p14:creationId xmlns:p14="http://schemas.microsoft.com/office/powerpoint/2010/main" val="4003312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Maroon">
    <p:spTree>
      <p:nvGrpSpPr>
        <p:cNvPr id="1" name=""/>
        <p:cNvGrpSpPr/>
        <p:nvPr/>
      </p:nvGrpSpPr>
      <p:grpSpPr>
        <a:xfrm>
          <a:off x="0" y="0"/>
          <a:ext cx="0" cy="0"/>
          <a:chOff x="0" y="0"/>
          <a:chExt cx="0" cy="0"/>
        </a:xfrm>
      </p:grpSpPr>
      <p:pic>
        <p:nvPicPr>
          <p:cNvPr id="4" name="Google Shape;165;p22">
            <a:extLst>
              <a:ext uri="{FF2B5EF4-FFF2-40B4-BE49-F238E27FC236}">
                <a16:creationId xmlns="" xmlns:a16="http://schemas.microsoft.com/office/drawing/2014/main" id="{8F4A6713-D4A1-749F-EF39-BF6EAB69CDD4}"/>
              </a:ext>
            </a:extLst>
          </p:cNvPr>
          <p:cNvPicPr preferRelativeResize="0"/>
          <p:nvPr userDrawn="1"/>
        </p:nvPicPr>
        <p:blipFill>
          <a:blip r:embed="rId2">
            <a:alphaModFix/>
          </a:blip>
          <a:stretch>
            <a:fillRect/>
          </a:stretch>
        </p:blipFill>
        <p:spPr>
          <a:xfrm>
            <a:off x="4750" y="4750"/>
            <a:ext cx="12187250" cy="6853250"/>
          </a:xfrm>
          <a:prstGeom prst="rect">
            <a:avLst/>
          </a:prstGeom>
          <a:noFill/>
          <a:ln>
            <a:noFill/>
          </a:ln>
        </p:spPr>
      </p:pic>
      <p:pic>
        <p:nvPicPr>
          <p:cNvPr id="5" name="Google Shape;166;p22">
            <a:extLst>
              <a:ext uri="{FF2B5EF4-FFF2-40B4-BE49-F238E27FC236}">
                <a16:creationId xmlns="" xmlns:a16="http://schemas.microsoft.com/office/drawing/2014/main" id="{FF71C871-1EC9-5EB6-C166-B5AB04C5D77B}"/>
              </a:ext>
            </a:extLst>
          </p:cNvPr>
          <p:cNvPicPr preferRelativeResize="0"/>
          <p:nvPr userDrawn="1"/>
        </p:nvPicPr>
        <p:blipFill>
          <a:blip r:embed="rId3">
            <a:alphaModFix/>
          </a:blip>
          <a:stretch>
            <a:fillRect/>
          </a:stretch>
        </p:blipFill>
        <p:spPr>
          <a:xfrm>
            <a:off x="0" y="4750"/>
            <a:ext cx="12182487" cy="6853250"/>
          </a:xfrm>
          <a:prstGeom prst="rect">
            <a:avLst/>
          </a:prstGeom>
          <a:noFill/>
          <a:ln>
            <a:noFill/>
          </a:ln>
        </p:spPr>
      </p:pic>
      <p:pic>
        <p:nvPicPr>
          <p:cNvPr id="6" name="Google Shape;55;p13">
            <a:extLst>
              <a:ext uri="{FF2B5EF4-FFF2-40B4-BE49-F238E27FC236}">
                <a16:creationId xmlns="" xmlns:a16="http://schemas.microsoft.com/office/drawing/2014/main" id="{DC08DA37-F3F5-F7B6-C5E2-3E3A0913DE53}"/>
              </a:ext>
            </a:extLst>
          </p:cNvPr>
          <p:cNvPicPr preferRelativeResize="0"/>
          <p:nvPr userDrawn="1"/>
        </p:nvPicPr>
        <p:blipFill>
          <a:blip r:embed="rId4">
            <a:alphaModFix/>
          </a:blip>
          <a:stretch>
            <a:fillRect/>
          </a:stretch>
        </p:blipFill>
        <p:spPr>
          <a:xfrm>
            <a:off x="8905091" y="128402"/>
            <a:ext cx="3000375" cy="742950"/>
          </a:xfrm>
          <a:prstGeom prst="rect">
            <a:avLst/>
          </a:prstGeom>
          <a:noFill/>
          <a:ln>
            <a:noFill/>
          </a:ln>
        </p:spPr>
      </p:pic>
      <p:sp>
        <p:nvSpPr>
          <p:cNvPr id="7" name="Google Shape;71;p15">
            <a:extLst>
              <a:ext uri="{FF2B5EF4-FFF2-40B4-BE49-F238E27FC236}">
                <a16:creationId xmlns="" xmlns:a16="http://schemas.microsoft.com/office/drawing/2014/main" id="{7C5E91E5-1DC5-D2C8-6DEB-7E7B01D1A7F4}"/>
              </a:ext>
            </a:extLst>
          </p:cNvPr>
          <p:cNvSpPr txBox="1"/>
          <p:nvPr userDrawn="1"/>
        </p:nvSpPr>
        <p:spPr>
          <a:xfrm>
            <a:off x="388403" y="2297169"/>
            <a:ext cx="4830903" cy="1354187"/>
          </a:xfrm>
          <a:prstGeom prst="rect">
            <a:avLst/>
          </a:prstGeom>
          <a:noFill/>
          <a:ln>
            <a:noFill/>
          </a:ln>
        </p:spPr>
        <p:txBody>
          <a:bodyPr spcFirstLastPara="1" wrap="square" lIns="91425" tIns="91425" rIns="91425" bIns="91425" anchor="t" anchorCtr="0">
            <a:spAutoFit/>
          </a:bodyPr>
          <a:lstStyle/>
          <a:p>
            <a:pPr lvl="0"/>
            <a:endParaRPr lang="en-IN" sz="3600" b="1" dirty="0">
              <a:solidFill>
                <a:srgbClr val="666666"/>
              </a:solidFill>
              <a:latin typeface="Proxima Nova"/>
              <a:ea typeface="Proxima Nova"/>
              <a:cs typeface="Proxima Nova"/>
              <a:sym typeface="Proxima Nova"/>
            </a:endParaRPr>
          </a:p>
          <a:p>
            <a:pPr lvl="0"/>
            <a:r>
              <a:rPr lang="en-IN" sz="4000" b="1" dirty="0" smtClean="0">
                <a:solidFill>
                  <a:srgbClr val="666666"/>
                </a:solidFill>
                <a:latin typeface="Proxima Nova"/>
                <a:ea typeface="Proxima Nova"/>
                <a:cs typeface="Proxima Nova"/>
                <a:sym typeface="Proxima Nova"/>
              </a:rPr>
              <a:t>PL / SQL</a:t>
            </a:r>
            <a:endParaRPr sz="3400" b="1" dirty="0"/>
          </a:p>
        </p:txBody>
      </p:sp>
      <p:sp>
        <p:nvSpPr>
          <p:cNvPr id="8" name="Google Shape;73;p15">
            <a:extLst>
              <a:ext uri="{FF2B5EF4-FFF2-40B4-BE49-F238E27FC236}">
                <a16:creationId xmlns="" xmlns:a16="http://schemas.microsoft.com/office/drawing/2014/main" id="{10650232-82E4-B273-2F4A-17A8B0D141E6}"/>
              </a:ext>
            </a:extLst>
          </p:cNvPr>
          <p:cNvSpPr txBox="1"/>
          <p:nvPr userDrawn="1"/>
        </p:nvSpPr>
        <p:spPr>
          <a:xfrm>
            <a:off x="388403" y="5126961"/>
            <a:ext cx="4176000" cy="828000"/>
          </a:xfrm>
          <a:prstGeom prst="rect">
            <a:avLst/>
          </a:prstGeom>
          <a:noFill/>
          <a:ln>
            <a:noFill/>
          </a:ln>
        </p:spPr>
        <p:txBody>
          <a:bodyPr spcFirstLastPara="1" wrap="square" lIns="91425" tIns="91425" rIns="91425" bIns="91425" anchor="t" anchorCtr="0">
            <a:spAutoFit/>
          </a:bodyPr>
          <a:lstStyle/>
          <a:p>
            <a:pPr lvl="0"/>
            <a:r>
              <a:rPr lang="en-US" sz="2000" kern="1200" dirty="0">
                <a:solidFill>
                  <a:srgbClr val="666666"/>
                </a:solidFill>
                <a:latin typeface="Proxima Nova"/>
              </a:rPr>
              <a:t>Prof</a:t>
            </a:r>
            <a:r>
              <a:rPr lang="en-US" sz="2000" kern="1200" dirty="0" smtClean="0">
                <a:solidFill>
                  <a:srgbClr val="666666"/>
                </a:solidFill>
                <a:latin typeface="Proxima Nova"/>
              </a:rPr>
              <a:t>.</a:t>
            </a:r>
            <a:r>
              <a:rPr lang="en-US" sz="2000" kern="1200" baseline="0" dirty="0" smtClean="0">
                <a:solidFill>
                  <a:srgbClr val="666666"/>
                </a:solidFill>
                <a:latin typeface="Proxima Nova"/>
              </a:rPr>
              <a:t> Urvi Bhatt</a:t>
            </a:r>
            <a:endParaRPr lang="en-US" sz="2000" kern="1200" dirty="0">
              <a:solidFill>
                <a:srgbClr val="666666"/>
              </a:solidFill>
              <a:latin typeface="Proxima Nova"/>
            </a:endParaRPr>
          </a:p>
          <a:p>
            <a:pPr lvl="0"/>
            <a:r>
              <a:rPr lang="en-US" sz="2000" kern="1200" dirty="0">
                <a:solidFill>
                  <a:srgbClr val="666666"/>
                </a:solidFill>
                <a:latin typeface="Proxima Nova"/>
              </a:rPr>
              <a:t>Computer Engineering Department</a:t>
            </a:r>
            <a:endParaRPr sz="2000" kern="1200" dirty="0">
              <a:solidFill>
                <a:srgbClr val="666666"/>
              </a:solidFill>
              <a:latin typeface="Proxima Nova"/>
            </a:endParaRPr>
          </a:p>
        </p:txBody>
      </p:sp>
      <p:sp>
        <p:nvSpPr>
          <p:cNvPr id="9" name="Google Shape;71;p15">
            <a:extLst>
              <a:ext uri="{FF2B5EF4-FFF2-40B4-BE49-F238E27FC236}">
                <a16:creationId xmlns="" xmlns:a16="http://schemas.microsoft.com/office/drawing/2014/main" id="{73802EC4-B48B-0309-F5EA-7BF5589810B9}"/>
              </a:ext>
            </a:extLst>
          </p:cNvPr>
          <p:cNvSpPr txBox="1"/>
          <p:nvPr userDrawn="1"/>
        </p:nvSpPr>
        <p:spPr>
          <a:xfrm>
            <a:off x="388403" y="1057143"/>
            <a:ext cx="5400000" cy="540000"/>
          </a:xfrm>
          <a:prstGeom prst="rect">
            <a:avLst/>
          </a:prstGeom>
          <a:noFill/>
          <a:ln>
            <a:noFill/>
          </a:ln>
        </p:spPr>
        <p:txBody>
          <a:bodyPr spcFirstLastPara="1" wrap="square" lIns="91425" tIns="91425" rIns="91425" bIns="91425" anchor="t" anchorCtr="0">
            <a:spAutoFit/>
          </a:bodyPr>
          <a:lstStyle/>
          <a:p>
            <a:pPr lvl="0"/>
            <a:r>
              <a:rPr lang="en-IN" sz="2000" dirty="0">
                <a:solidFill>
                  <a:srgbClr val="666666"/>
                </a:solidFill>
                <a:latin typeface="Proxima Nova"/>
                <a:ea typeface="Proxima Nova"/>
                <a:cs typeface="Proxima Nova"/>
                <a:sym typeface="Proxima Nova"/>
              </a:rPr>
              <a:t>01CE2302 - Database Management System </a:t>
            </a:r>
          </a:p>
        </p:txBody>
      </p:sp>
    </p:spTree>
    <p:extLst>
      <p:ext uri="{BB962C8B-B14F-4D97-AF65-F5344CB8AC3E}">
        <p14:creationId xmlns:p14="http://schemas.microsoft.com/office/powerpoint/2010/main" val="273162591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Slide - Maroon">
    <p:spTree>
      <p:nvGrpSpPr>
        <p:cNvPr id="1" name=""/>
        <p:cNvGrpSpPr/>
        <p:nvPr/>
      </p:nvGrpSpPr>
      <p:grpSpPr>
        <a:xfrm>
          <a:off x="0" y="0"/>
          <a:ext cx="0" cy="0"/>
          <a:chOff x="0" y="0"/>
          <a:chExt cx="0" cy="0"/>
        </a:xfrm>
      </p:grpSpPr>
      <p:pic>
        <p:nvPicPr>
          <p:cNvPr id="2" name="Google Shape;232;p27">
            <a:extLst>
              <a:ext uri="{FF2B5EF4-FFF2-40B4-BE49-F238E27FC236}">
                <a16:creationId xmlns="" xmlns:a16="http://schemas.microsoft.com/office/drawing/2014/main" id="{22162D9F-3EA7-D715-DF0C-D1D9CADDE807}"/>
              </a:ext>
            </a:extLst>
          </p:cNvPr>
          <p:cNvPicPr preferRelativeResize="0"/>
          <p:nvPr userDrawn="1"/>
        </p:nvPicPr>
        <p:blipFill>
          <a:blip r:embed="rId2">
            <a:alphaModFix/>
          </a:blip>
          <a:stretch>
            <a:fillRect/>
          </a:stretch>
        </p:blipFill>
        <p:spPr>
          <a:xfrm>
            <a:off x="0" y="0"/>
            <a:ext cx="12192000" cy="6858000"/>
          </a:xfrm>
          <a:prstGeom prst="rect">
            <a:avLst/>
          </a:prstGeom>
          <a:noFill/>
          <a:ln>
            <a:noFill/>
          </a:ln>
        </p:spPr>
      </p:pic>
      <p:pic>
        <p:nvPicPr>
          <p:cNvPr id="4" name="Google Shape;233;p27">
            <a:extLst>
              <a:ext uri="{FF2B5EF4-FFF2-40B4-BE49-F238E27FC236}">
                <a16:creationId xmlns="" xmlns:a16="http://schemas.microsoft.com/office/drawing/2014/main" id="{E6FC5FD9-AEA3-BFEB-034E-2FDAB6180661}"/>
              </a:ext>
            </a:extLst>
          </p:cNvPr>
          <p:cNvPicPr preferRelativeResize="0"/>
          <p:nvPr userDrawn="1"/>
        </p:nvPicPr>
        <p:blipFill>
          <a:blip r:embed="rId3">
            <a:alphaModFix/>
          </a:blip>
          <a:stretch>
            <a:fillRect/>
          </a:stretch>
        </p:blipFill>
        <p:spPr>
          <a:xfrm>
            <a:off x="0" y="4750"/>
            <a:ext cx="12187237" cy="6853250"/>
          </a:xfrm>
          <a:prstGeom prst="rect">
            <a:avLst/>
          </a:prstGeom>
          <a:noFill/>
          <a:ln>
            <a:noFill/>
          </a:ln>
        </p:spPr>
      </p:pic>
      <p:pic>
        <p:nvPicPr>
          <p:cNvPr id="5" name="Google Shape;55;p13">
            <a:extLst>
              <a:ext uri="{FF2B5EF4-FFF2-40B4-BE49-F238E27FC236}">
                <a16:creationId xmlns="" xmlns:a16="http://schemas.microsoft.com/office/drawing/2014/main" id="{25602395-6961-830C-876E-ACAEFB03B124}"/>
              </a:ext>
            </a:extLst>
          </p:cNvPr>
          <p:cNvPicPr preferRelativeResize="0"/>
          <p:nvPr userDrawn="1"/>
        </p:nvPicPr>
        <p:blipFill>
          <a:blip r:embed="rId4">
            <a:alphaModFix/>
          </a:blip>
          <a:stretch>
            <a:fillRect/>
          </a:stretch>
        </p:blipFill>
        <p:spPr>
          <a:xfrm>
            <a:off x="8886798" y="125815"/>
            <a:ext cx="3000375" cy="742950"/>
          </a:xfrm>
          <a:prstGeom prst="rect">
            <a:avLst/>
          </a:prstGeom>
          <a:noFill/>
          <a:ln>
            <a:noFill/>
          </a:ln>
        </p:spPr>
      </p:pic>
    </p:spTree>
    <p:extLst>
      <p:ext uri="{BB962C8B-B14F-4D97-AF65-F5344CB8AC3E}">
        <p14:creationId xmlns:p14="http://schemas.microsoft.com/office/powerpoint/2010/main" val="2785861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6E4831-481F-4AF1-9D8E-170CD6E1C3F5}" type="datetimeFigureOut">
              <a:rPr lang="en-IN" smtClean="0"/>
              <a:pPr/>
              <a:t>16-10-2023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11CE39-2868-44A2-A0C6-827D458F7A8B}" type="slidenum">
              <a:rPr lang="en-IN" smtClean="0"/>
              <a:pPr/>
              <a:t>‹#›</a:t>
            </a:fld>
            <a:endParaRPr lang="en-IN"/>
          </a:p>
        </p:txBody>
      </p:sp>
    </p:spTree>
    <p:extLst>
      <p:ext uri="{BB962C8B-B14F-4D97-AF65-F5344CB8AC3E}">
        <p14:creationId xmlns:p14="http://schemas.microsoft.com/office/powerpoint/2010/main" val="1139802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5BF5063B-909B-4A7F-B502-7802280439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6027DDF1-16E2-4622-B8FD-0148CD5CE0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827EA166-F18A-4D32-AA1F-AE475D4910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D21B45-1703-4330-B544-825BD8F37AF2}" type="datetimeFigureOut">
              <a:rPr lang="en-US" smtClean="0"/>
              <a:t>16-Oct-23</a:t>
            </a:fld>
            <a:endParaRPr lang="en-US"/>
          </a:p>
        </p:txBody>
      </p:sp>
      <p:sp>
        <p:nvSpPr>
          <p:cNvPr id="5" name="Footer Placeholder 4">
            <a:extLst>
              <a:ext uri="{FF2B5EF4-FFF2-40B4-BE49-F238E27FC236}">
                <a16:creationId xmlns="" xmlns:a16="http://schemas.microsoft.com/office/drawing/2014/main" id="{205C5379-5B41-4775-9279-F9F7608E66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A1A4B342-6FD5-4BB7-B9AE-3C5081C089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41F3C7-36DD-4595-AA08-2525D86280BD}" type="slidenum">
              <a:rPr lang="en-US" smtClean="0"/>
              <a:t>‹#›</a:t>
            </a:fld>
            <a:endParaRPr lang="en-US"/>
          </a:p>
        </p:txBody>
      </p:sp>
    </p:spTree>
    <p:extLst>
      <p:ext uri="{BB962C8B-B14F-4D97-AF65-F5344CB8AC3E}">
        <p14:creationId xmlns:p14="http://schemas.microsoft.com/office/powerpoint/2010/main" val="791954662"/>
      </p:ext>
    </p:extLst>
  </p:cSld>
  <p:clrMap bg1="lt1" tx1="dk1" bg2="lt2" tx2="dk2" accent1="accent1" accent2="accent2" accent3="accent3" accent4="accent4" accent5="accent5" accent6="accent6" hlink="hlink" folHlink="folHlink"/>
  <p:sldLayoutIdLst>
    <p:sldLayoutId id="2147483687" r:id="rId1"/>
    <p:sldLayoutId id="2147483671" r:id="rId2"/>
    <p:sldLayoutId id="2147483673" r:id="rId3"/>
    <p:sldLayoutId id="2147483691" r:id="rId4"/>
    <p:sldLayoutId id="2147483679" r:id="rId5"/>
    <p:sldLayoutId id="2147483692" r:id="rId6"/>
    <p:sldLayoutId id="2147483693"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www.oracletutorial.com/oracle-basics/oracle-insert-into-select/" TargetMode="External"/><Relationship Id="rId2" Type="http://schemas.openxmlformats.org/officeDocument/2006/relationships/hyperlink" Target="https://www.oracletutorial.com/plsql-tutorial/plsql-select-into/" TargetMode="External"/><Relationship Id="rId1" Type="http://schemas.openxmlformats.org/officeDocument/2006/relationships/slideLayout" Target="../slideLayouts/slideLayout1.xml"/><Relationship Id="rId6" Type="http://schemas.openxmlformats.org/officeDocument/2006/relationships/hyperlink" Target="https://www.oracletutorial.com/oracle-basics/oracle-select/" TargetMode="External"/><Relationship Id="rId5" Type="http://schemas.openxmlformats.org/officeDocument/2006/relationships/hyperlink" Target="https://www.oracletutorial.com/oracle-basics/oracle-delete/" TargetMode="External"/><Relationship Id="rId4" Type="http://schemas.openxmlformats.org/officeDocument/2006/relationships/hyperlink" Target="https://www.oracletutorial.com/oracle-basics/oracle-update/"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08347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Comments</a:t>
            </a:r>
          </a:p>
        </p:txBody>
      </p:sp>
      <p:sp>
        <p:nvSpPr>
          <p:cNvPr id="3" name="Content Placeholder 2"/>
          <p:cNvSpPr>
            <a:spLocks noGrp="1"/>
          </p:cNvSpPr>
          <p:nvPr>
            <p:ph idx="1"/>
          </p:nvPr>
        </p:nvSpPr>
        <p:spPr/>
        <p:txBody>
          <a:bodyPr/>
          <a:lstStyle/>
          <a:p>
            <a:r>
              <a:rPr lang="en-US" b="1" dirty="0" smtClean="0"/>
              <a:t>Single-line </a:t>
            </a:r>
            <a:r>
              <a:rPr lang="en-US" b="1" dirty="0"/>
              <a:t>comments</a:t>
            </a:r>
          </a:p>
          <a:p>
            <a:pPr marL="0" indent="0">
              <a:buNone/>
            </a:pPr>
            <a:r>
              <a:rPr lang="en-US" i="1" dirty="0" smtClean="0"/>
              <a:t>Syntax: </a:t>
            </a:r>
          </a:p>
          <a:p>
            <a:pPr marL="0" indent="0">
              <a:buNone/>
            </a:pPr>
            <a:r>
              <a:rPr lang="en-US" i="1" dirty="0" smtClean="0"/>
              <a:t>-- </a:t>
            </a:r>
            <a:r>
              <a:rPr lang="en-US" i="1" dirty="0"/>
              <a:t>valued added tax 10%</a:t>
            </a:r>
            <a:endParaRPr lang="en-IN" b="1" dirty="0" smtClean="0"/>
          </a:p>
          <a:p>
            <a:r>
              <a:rPr lang="en-US" b="1" dirty="0" smtClean="0"/>
              <a:t>Multi-line </a:t>
            </a:r>
            <a:r>
              <a:rPr lang="en-US" b="1" dirty="0"/>
              <a:t>comments</a:t>
            </a:r>
          </a:p>
          <a:p>
            <a:pPr marL="0" indent="0">
              <a:buNone/>
            </a:pPr>
            <a:r>
              <a:rPr lang="en-US" dirty="0" smtClean="0"/>
              <a:t>Syntax: </a:t>
            </a:r>
          </a:p>
          <a:p>
            <a:pPr marL="0" indent="0">
              <a:buNone/>
            </a:pPr>
            <a:r>
              <a:rPr lang="en-US" dirty="0"/>
              <a:t>/* </a:t>
            </a:r>
          </a:p>
          <a:p>
            <a:pPr marL="0" indent="0">
              <a:buNone/>
            </a:pPr>
            <a:r>
              <a:rPr lang="en-US" dirty="0"/>
              <a:t>   </a:t>
            </a:r>
            <a:r>
              <a:rPr lang="en-US" dirty="0" smtClean="0"/>
              <a:t> </a:t>
            </a:r>
            <a:r>
              <a:rPr lang="en-US" dirty="0"/>
              <a:t>PL/SQL executable statement(s) </a:t>
            </a:r>
          </a:p>
          <a:p>
            <a:pPr marL="0" indent="0">
              <a:buNone/>
            </a:pPr>
            <a:r>
              <a:rPr lang="en-US" dirty="0"/>
              <a:t>   */</a:t>
            </a:r>
          </a:p>
          <a:p>
            <a:pPr marL="0" indent="0">
              <a:buNone/>
            </a:pPr>
            <a:endParaRPr lang="en-US" b="1" dirty="0"/>
          </a:p>
        </p:txBody>
      </p:sp>
    </p:spTree>
    <p:extLst>
      <p:ext uri="{BB962C8B-B14F-4D97-AF65-F5344CB8AC3E}">
        <p14:creationId xmlns:p14="http://schemas.microsoft.com/office/powerpoint/2010/main" val="2816988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Comments</a:t>
            </a:r>
          </a:p>
        </p:txBody>
      </p:sp>
      <p:sp>
        <p:nvSpPr>
          <p:cNvPr id="3" name="Content Placeholder 2"/>
          <p:cNvSpPr>
            <a:spLocks noGrp="1"/>
          </p:cNvSpPr>
          <p:nvPr>
            <p:ph idx="1"/>
          </p:nvPr>
        </p:nvSpPr>
        <p:spPr/>
        <p:txBody>
          <a:bodyPr/>
          <a:lstStyle/>
          <a:p>
            <a:r>
              <a:rPr lang="en-US" b="1" dirty="0" smtClean="0"/>
              <a:t>Single-line </a:t>
            </a:r>
            <a:r>
              <a:rPr lang="en-US" b="1" dirty="0"/>
              <a:t>comments</a:t>
            </a:r>
          </a:p>
          <a:p>
            <a:pPr marL="0" indent="0">
              <a:buNone/>
            </a:pPr>
            <a:r>
              <a:rPr lang="en-US" i="1" dirty="0" smtClean="0"/>
              <a:t>Syntax: </a:t>
            </a:r>
          </a:p>
          <a:p>
            <a:pPr marL="0" indent="0">
              <a:buNone/>
            </a:pPr>
            <a:r>
              <a:rPr lang="en-US" i="1" dirty="0" smtClean="0"/>
              <a:t>-- </a:t>
            </a:r>
            <a:r>
              <a:rPr lang="en-US" i="1" dirty="0"/>
              <a:t>valued added tax 10%</a:t>
            </a:r>
            <a:endParaRPr lang="en-IN" b="1" dirty="0" smtClean="0"/>
          </a:p>
          <a:p>
            <a:r>
              <a:rPr lang="en-US" b="1" dirty="0" smtClean="0"/>
              <a:t>Multi-line </a:t>
            </a:r>
            <a:r>
              <a:rPr lang="en-US" b="1" dirty="0"/>
              <a:t>comments</a:t>
            </a:r>
          </a:p>
          <a:p>
            <a:pPr marL="0" indent="0">
              <a:buNone/>
            </a:pPr>
            <a:r>
              <a:rPr lang="en-US" dirty="0" smtClean="0"/>
              <a:t>Syntax: </a:t>
            </a:r>
          </a:p>
          <a:p>
            <a:pPr marL="0" indent="0">
              <a:buNone/>
            </a:pPr>
            <a:r>
              <a:rPr lang="en-US" dirty="0"/>
              <a:t>/* </a:t>
            </a:r>
          </a:p>
          <a:p>
            <a:pPr marL="0" indent="0">
              <a:buNone/>
            </a:pPr>
            <a:r>
              <a:rPr lang="en-US" dirty="0"/>
              <a:t>   *  PL/SQL executable statement(s) </a:t>
            </a:r>
          </a:p>
          <a:p>
            <a:pPr marL="0" indent="0">
              <a:buNone/>
            </a:pPr>
            <a:r>
              <a:rPr lang="en-US" dirty="0"/>
              <a:t>   */</a:t>
            </a:r>
          </a:p>
          <a:p>
            <a:pPr marL="0" indent="0">
              <a:buNone/>
            </a:pPr>
            <a:endParaRPr lang="en-US" b="1" dirty="0"/>
          </a:p>
        </p:txBody>
      </p:sp>
      <p:sp>
        <p:nvSpPr>
          <p:cNvPr id="4" name="Content Placeholder 2"/>
          <p:cNvSpPr txBox="1">
            <a:spLocks/>
          </p:cNvSpPr>
          <p:nvPr/>
        </p:nvSpPr>
        <p:spPr>
          <a:xfrm>
            <a:off x="5418161" y="879366"/>
            <a:ext cx="5677470"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Single-line comments</a:t>
            </a:r>
          </a:p>
          <a:p>
            <a:pPr marL="0" indent="0">
              <a:buNone/>
            </a:pPr>
            <a:r>
              <a:rPr lang="en-US" i="1" dirty="0" smtClean="0"/>
              <a:t>Example: </a:t>
            </a:r>
            <a:endParaRPr lang="en-US" i="1" dirty="0"/>
          </a:p>
          <a:p>
            <a:pPr marL="0" indent="0">
              <a:buNone/>
            </a:pPr>
            <a:r>
              <a:rPr lang="en-US" i="1" dirty="0"/>
              <a:t>-- </a:t>
            </a:r>
            <a:r>
              <a:rPr lang="en-US" i="1" dirty="0" smtClean="0"/>
              <a:t>This is Comment</a:t>
            </a:r>
            <a:endParaRPr lang="en-IN" b="1" dirty="0"/>
          </a:p>
          <a:p>
            <a:r>
              <a:rPr lang="en-US" b="1" dirty="0"/>
              <a:t>Multi-line comments</a:t>
            </a:r>
          </a:p>
          <a:p>
            <a:pPr marL="0" indent="0">
              <a:buNone/>
            </a:pPr>
            <a:r>
              <a:rPr lang="en-US" dirty="0" smtClean="0"/>
              <a:t>Example: </a:t>
            </a:r>
            <a:endParaRPr lang="en-US" dirty="0"/>
          </a:p>
          <a:p>
            <a:pPr marL="0" indent="0">
              <a:buNone/>
            </a:pPr>
            <a:r>
              <a:rPr lang="en-US" dirty="0"/>
              <a:t>/* </a:t>
            </a:r>
          </a:p>
          <a:p>
            <a:pPr marL="0" indent="0">
              <a:buNone/>
            </a:pPr>
            <a:r>
              <a:rPr lang="en-US" dirty="0"/>
              <a:t>   </a:t>
            </a:r>
            <a:r>
              <a:rPr lang="en-US" dirty="0" smtClean="0"/>
              <a:t>  </a:t>
            </a:r>
            <a:r>
              <a:rPr lang="en-US" dirty="0"/>
              <a:t>PL/SQL </a:t>
            </a:r>
            <a:r>
              <a:rPr lang="en-US" dirty="0" smtClean="0"/>
              <a:t>Multi line comment </a:t>
            </a:r>
            <a:endParaRPr lang="en-US" dirty="0"/>
          </a:p>
          <a:p>
            <a:pPr marL="0" indent="0">
              <a:buNone/>
            </a:pPr>
            <a:r>
              <a:rPr lang="en-US" dirty="0"/>
              <a:t>   */</a:t>
            </a:r>
          </a:p>
        </p:txBody>
      </p:sp>
    </p:spTree>
    <p:extLst>
      <p:ext uri="{BB962C8B-B14F-4D97-AF65-F5344CB8AC3E}">
        <p14:creationId xmlns:p14="http://schemas.microsoft.com/office/powerpoint/2010/main" val="4018202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0" end="0"/>
                                            </p:txEl>
                                          </p:spTgt>
                                        </p:tgtEl>
                                        <p:attrNameLst>
                                          <p:attrName>style.visibility</p:attrName>
                                        </p:attrNameLst>
                                      </p:cBhvr>
                                      <p:to>
                                        <p:strVal val="visible"/>
                                      </p:to>
                                    </p:set>
                                    <p:animEffect transition="in" filter="fade">
                                      <p:cBhvr>
                                        <p:cTn id="47" dur="500"/>
                                        <p:tgtEl>
                                          <p:spTgt spid="4">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
                                            <p:txEl>
                                              <p:pRg st="1" end="1"/>
                                            </p:txEl>
                                          </p:spTgt>
                                        </p:tgtEl>
                                        <p:attrNameLst>
                                          <p:attrName>style.visibility</p:attrName>
                                        </p:attrNameLst>
                                      </p:cBhvr>
                                      <p:to>
                                        <p:strVal val="visible"/>
                                      </p:to>
                                    </p:set>
                                    <p:animEffect transition="in" filter="fade">
                                      <p:cBhvr>
                                        <p:cTn id="52" dur="500"/>
                                        <p:tgtEl>
                                          <p:spTgt spid="4">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2" end="2"/>
                                            </p:txEl>
                                          </p:spTgt>
                                        </p:tgtEl>
                                        <p:attrNameLst>
                                          <p:attrName>style.visibility</p:attrName>
                                        </p:attrNameLst>
                                      </p:cBhvr>
                                      <p:to>
                                        <p:strVal val="visible"/>
                                      </p:to>
                                    </p:set>
                                    <p:animEffect transition="in" filter="fade">
                                      <p:cBhvr>
                                        <p:cTn id="57" dur="500"/>
                                        <p:tgtEl>
                                          <p:spTgt spid="4">
                                            <p:txEl>
                                              <p:pRg st="2" end="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3" end="3"/>
                                            </p:txEl>
                                          </p:spTgt>
                                        </p:tgtEl>
                                        <p:attrNameLst>
                                          <p:attrName>style.visibility</p:attrName>
                                        </p:attrNameLst>
                                      </p:cBhvr>
                                      <p:to>
                                        <p:strVal val="visible"/>
                                      </p:to>
                                    </p:set>
                                    <p:animEffect transition="in" filter="fade">
                                      <p:cBhvr>
                                        <p:cTn id="62" dur="500"/>
                                        <p:tgtEl>
                                          <p:spTgt spid="4">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4" end="4"/>
                                            </p:txEl>
                                          </p:spTgt>
                                        </p:tgtEl>
                                        <p:attrNameLst>
                                          <p:attrName>style.visibility</p:attrName>
                                        </p:attrNameLst>
                                      </p:cBhvr>
                                      <p:to>
                                        <p:strVal val="visible"/>
                                      </p:to>
                                    </p:set>
                                    <p:animEffect transition="in" filter="fade">
                                      <p:cBhvr>
                                        <p:cTn id="67" dur="500"/>
                                        <p:tgtEl>
                                          <p:spTgt spid="4">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4">
                                            <p:txEl>
                                              <p:pRg st="5" end="5"/>
                                            </p:txEl>
                                          </p:spTgt>
                                        </p:tgtEl>
                                        <p:attrNameLst>
                                          <p:attrName>style.visibility</p:attrName>
                                        </p:attrNameLst>
                                      </p:cBhvr>
                                      <p:to>
                                        <p:strVal val="visible"/>
                                      </p:to>
                                    </p:set>
                                    <p:animEffect transition="in" filter="fade">
                                      <p:cBhvr>
                                        <p:cTn id="72" dur="500"/>
                                        <p:tgtEl>
                                          <p:spTgt spid="4">
                                            <p:txEl>
                                              <p:pRg st="5" end="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4">
                                            <p:txEl>
                                              <p:pRg st="6" end="6"/>
                                            </p:txEl>
                                          </p:spTgt>
                                        </p:tgtEl>
                                        <p:attrNameLst>
                                          <p:attrName>style.visibility</p:attrName>
                                        </p:attrNameLst>
                                      </p:cBhvr>
                                      <p:to>
                                        <p:strVal val="visible"/>
                                      </p:to>
                                    </p:set>
                                    <p:animEffect transition="in" filter="fade">
                                      <p:cBhvr>
                                        <p:cTn id="77" dur="500"/>
                                        <p:tgtEl>
                                          <p:spTgt spid="4">
                                            <p:txEl>
                                              <p:pRg st="6" end="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
                                            <p:txEl>
                                              <p:pRg st="7" end="7"/>
                                            </p:txEl>
                                          </p:spTgt>
                                        </p:tgtEl>
                                        <p:attrNameLst>
                                          <p:attrName>style.visibility</p:attrName>
                                        </p:attrNameLst>
                                      </p:cBhvr>
                                      <p:to>
                                        <p:strVal val="visible"/>
                                      </p:to>
                                    </p:set>
                                    <p:animEffect transition="in" filter="fade">
                                      <p:cBhvr>
                                        <p:cTn id="8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Comments</a:t>
            </a:r>
          </a:p>
        </p:txBody>
      </p:sp>
      <p:sp>
        <p:nvSpPr>
          <p:cNvPr id="3" name="Content Placeholder 2"/>
          <p:cNvSpPr>
            <a:spLocks noGrp="1"/>
          </p:cNvSpPr>
          <p:nvPr>
            <p:ph idx="1"/>
          </p:nvPr>
        </p:nvSpPr>
        <p:spPr/>
        <p:txBody>
          <a:bodyPr/>
          <a:lstStyle/>
          <a:p>
            <a:r>
              <a:rPr lang="en-US" b="1" dirty="0" smtClean="0"/>
              <a:t>Single-line </a:t>
            </a:r>
            <a:r>
              <a:rPr lang="en-US" b="1" dirty="0"/>
              <a:t>comments</a:t>
            </a:r>
          </a:p>
          <a:p>
            <a:pPr marL="0" indent="0">
              <a:buNone/>
            </a:pPr>
            <a:r>
              <a:rPr lang="en-US" i="1" dirty="0" smtClean="0"/>
              <a:t>Syntax: </a:t>
            </a:r>
          </a:p>
          <a:p>
            <a:pPr marL="0" indent="0">
              <a:buNone/>
            </a:pPr>
            <a:r>
              <a:rPr lang="en-US" i="1" dirty="0" smtClean="0"/>
              <a:t>-- </a:t>
            </a:r>
            <a:r>
              <a:rPr lang="en-US" i="1" dirty="0"/>
              <a:t>valued added tax 10%</a:t>
            </a:r>
            <a:endParaRPr lang="en-IN" b="1" dirty="0" smtClean="0"/>
          </a:p>
          <a:p>
            <a:r>
              <a:rPr lang="en-US" b="1" dirty="0" smtClean="0"/>
              <a:t>Multi-line </a:t>
            </a:r>
            <a:r>
              <a:rPr lang="en-US" b="1" dirty="0"/>
              <a:t>comments</a:t>
            </a:r>
          </a:p>
          <a:p>
            <a:pPr marL="0" indent="0">
              <a:buNone/>
            </a:pPr>
            <a:r>
              <a:rPr lang="en-US" dirty="0" smtClean="0"/>
              <a:t>Syntax: </a:t>
            </a:r>
          </a:p>
          <a:p>
            <a:pPr marL="0" indent="0">
              <a:buNone/>
            </a:pPr>
            <a:r>
              <a:rPr lang="en-US" dirty="0"/>
              <a:t>/* </a:t>
            </a:r>
          </a:p>
          <a:p>
            <a:pPr marL="0" indent="0">
              <a:buNone/>
            </a:pPr>
            <a:r>
              <a:rPr lang="en-US" dirty="0"/>
              <a:t>   *  PL/SQL executable statement(s) </a:t>
            </a:r>
          </a:p>
          <a:p>
            <a:pPr marL="0" indent="0">
              <a:buNone/>
            </a:pPr>
            <a:r>
              <a:rPr lang="en-US" dirty="0"/>
              <a:t>   */</a:t>
            </a:r>
          </a:p>
          <a:p>
            <a:pPr marL="0" indent="0">
              <a:buNone/>
            </a:pPr>
            <a:endParaRPr lang="en-US" b="1" dirty="0"/>
          </a:p>
        </p:txBody>
      </p:sp>
      <p:sp>
        <p:nvSpPr>
          <p:cNvPr id="4" name="Content Placeholder 2"/>
          <p:cNvSpPr txBox="1">
            <a:spLocks/>
          </p:cNvSpPr>
          <p:nvPr/>
        </p:nvSpPr>
        <p:spPr>
          <a:xfrm>
            <a:off x="5418161" y="879366"/>
            <a:ext cx="5677470"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Single-line comments</a:t>
            </a:r>
          </a:p>
          <a:p>
            <a:pPr marL="0" indent="0">
              <a:buNone/>
            </a:pPr>
            <a:r>
              <a:rPr lang="en-US" i="1" dirty="0" smtClean="0"/>
              <a:t>Example: </a:t>
            </a:r>
            <a:endParaRPr lang="en-US" i="1" dirty="0"/>
          </a:p>
          <a:p>
            <a:pPr marL="0" indent="0">
              <a:buNone/>
            </a:pPr>
            <a:r>
              <a:rPr lang="en-US" i="1" dirty="0"/>
              <a:t>-- </a:t>
            </a:r>
            <a:r>
              <a:rPr lang="en-US" i="1" dirty="0" smtClean="0"/>
              <a:t>This is Comment</a:t>
            </a:r>
            <a:endParaRPr lang="en-IN" b="1" dirty="0"/>
          </a:p>
          <a:p>
            <a:r>
              <a:rPr lang="en-US" b="1" dirty="0"/>
              <a:t>Multi-line comments</a:t>
            </a:r>
          </a:p>
          <a:p>
            <a:pPr marL="0" indent="0">
              <a:buNone/>
            </a:pPr>
            <a:r>
              <a:rPr lang="en-US" dirty="0" smtClean="0"/>
              <a:t>Example: </a:t>
            </a:r>
            <a:endParaRPr lang="en-US" dirty="0"/>
          </a:p>
          <a:p>
            <a:pPr marL="0" indent="0">
              <a:buNone/>
            </a:pPr>
            <a:r>
              <a:rPr lang="en-US" dirty="0"/>
              <a:t>/* </a:t>
            </a:r>
          </a:p>
          <a:p>
            <a:pPr marL="0" indent="0">
              <a:buNone/>
            </a:pPr>
            <a:r>
              <a:rPr lang="en-US" dirty="0"/>
              <a:t>   </a:t>
            </a:r>
            <a:r>
              <a:rPr lang="en-US" dirty="0" smtClean="0"/>
              <a:t>  </a:t>
            </a:r>
            <a:r>
              <a:rPr lang="en-US" dirty="0"/>
              <a:t>PL/SQL </a:t>
            </a:r>
            <a:r>
              <a:rPr lang="en-US" dirty="0" smtClean="0"/>
              <a:t>Multi line comment </a:t>
            </a:r>
            <a:endParaRPr lang="en-US" dirty="0"/>
          </a:p>
          <a:p>
            <a:pPr marL="0" indent="0">
              <a:buNone/>
            </a:pPr>
            <a:r>
              <a:rPr lang="en-US" dirty="0"/>
              <a:t>   */</a:t>
            </a:r>
          </a:p>
        </p:txBody>
      </p:sp>
    </p:spTree>
    <p:extLst>
      <p:ext uri="{BB962C8B-B14F-4D97-AF65-F5344CB8AC3E}">
        <p14:creationId xmlns:p14="http://schemas.microsoft.com/office/powerpoint/2010/main" val="3847469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0" end="0"/>
                                            </p:txEl>
                                          </p:spTgt>
                                        </p:tgtEl>
                                        <p:attrNameLst>
                                          <p:attrName>style.visibility</p:attrName>
                                        </p:attrNameLst>
                                      </p:cBhvr>
                                      <p:to>
                                        <p:strVal val="visible"/>
                                      </p:to>
                                    </p:set>
                                    <p:animEffect transition="in" filter="fade">
                                      <p:cBhvr>
                                        <p:cTn id="47" dur="500"/>
                                        <p:tgtEl>
                                          <p:spTgt spid="4">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
                                            <p:txEl>
                                              <p:pRg st="1" end="1"/>
                                            </p:txEl>
                                          </p:spTgt>
                                        </p:tgtEl>
                                        <p:attrNameLst>
                                          <p:attrName>style.visibility</p:attrName>
                                        </p:attrNameLst>
                                      </p:cBhvr>
                                      <p:to>
                                        <p:strVal val="visible"/>
                                      </p:to>
                                    </p:set>
                                    <p:animEffect transition="in" filter="fade">
                                      <p:cBhvr>
                                        <p:cTn id="52" dur="500"/>
                                        <p:tgtEl>
                                          <p:spTgt spid="4">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2" end="2"/>
                                            </p:txEl>
                                          </p:spTgt>
                                        </p:tgtEl>
                                        <p:attrNameLst>
                                          <p:attrName>style.visibility</p:attrName>
                                        </p:attrNameLst>
                                      </p:cBhvr>
                                      <p:to>
                                        <p:strVal val="visible"/>
                                      </p:to>
                                    </p:set>
                                    <p:animEffect transition="in" filter="fade">
                                      <p:cBhvr>
                                        <p:cTn id="57" dur="500"/>
                                        <p:tgtEl>
                                          <p:spTgt spid="4">
                                            <p:txEl>
                                              <p:pRg st="2" end="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3" end="3"/>
                                            </p:txEl>
                                          </p:spTgt>
                                        </p:tgtEl>
                                        <p:attrNameLst>
                                          <p:attrName>style.visibility</p:attrName>
                                        </p:attrNameLst>
                                      </p:cBhvr>
                                      <p:to>
                                        <p:strVal val="visible"/>
                                      </p:to>
                                    </p:set>
                                    <p:animEffect transition="in" filter="fade">
                                      <p:cBhvr>
                                        <p:cTn id="62" dur="500"/>
                                        <p:tgtEl>
                                          <p:spTgt spid="4">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4" end="4"/>
                                            </p:txEl>
                                          </p:spTgt>
                                        </p:tgtEl>
                                        <p:attrNameLst>
                                          <p:attrName>style.visibility</p:attrName>
                                        </p:attrNameLst>
                                      </p:cBhvr>
                                      <p:to>
                                        <p:strVal val="visible"/>
                                      </p:to>
                                    </p:set>
                                    <p:animEffect transition="in" filter="fade">
                                      <p:cBhvr>
                                        <p:cTn id="67" dur="500"/>
                                        <p:tgtEl>
                                          <p:spTgt spid="4">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4">
                                            <p:txEl>
                                              <p:pRg st="5" end="5"/>
                                            </p:txEl>
                                          </p:spTgt>
                                        </p:tgtEl>
                                        <p:attrNameLst>
                                          <p:attrName>style.visibility</p:attrName>
                                        </p:attrNameLst>
                                      </p:cBhvr>
                                      <p:to>
                                        <p:strVal val="visible"/>
                                      </p:to>
                                    </p:set>
                                    <p:animEffect transition="in" filter="fade">
                                      <p:cBhvr>
                                        <p:cTn id="72" dur="500"/>
                                        <p:tgtEl>
                                          <p:spTgt spid="4">
                                            <p:txEl>
                                              <p:pRg st="5" end="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4">
                                            <p:txEl>
                                              <p:pRg st="6" end="6"/>
                                            </p:txEl>
                                          </p:spTgt>
                                        </p:tgtEl>
                                        <p:attrNameLst>
                                          <p:attrName>style.visibility</p:attrName>
                                        </p:attrNameLst>
                                      </p:cBhvr>
                                      <p:to>
                                        <p:strVal val="visible"/>
                                      </p:to>
                                    </p:set>
                                    <p:animEffect transition="in" filter="fade">
                                      <p:cBhvr>
                                        <p:cTn id="77" dur="500"/>
                                        <p:tgtEl>
                                          <p:spTgt spid="4">
                                            <p:txEl>
                                              <p:pRg st="6" end="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
                                            <p:txEl>
                                              <p:pRg st="7" end="7"/>
                                            </p:txEl>
                                          </p:spTgt>
                                        </p:tgtEl>
                                        <p:attrNameLst>
                                          <p:attrName>style.visibility</p:attrName>
                                        </p:attrNameLst>
                                      </p:cBhvr>
                                      <p:to>
                                        <p:strVal val="visible"/>
                                      </p:to>
                                    </p:set>
                                    <p:animEffect transition="in" filter="fade">
                                      <p:cBhvr>
                                        <p:cTn id="8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Data Types</a:t>
            </a:r>
            <a:endParaRPr lang="en-IN" dirty="0"/>
          </a:p>
        </p:txBody>
      </p:sp>
      <p:sp>
        <p:nvSpPr>
          <p:cNvPr id="4" name="Content Placeholder 2"/>
          <p:cNvSpPr txBox="1">
            <a:spLocks/>
          </p:cNvSpPr>
          <p:nvPr/>
        </p:nvSpPr>
        <p:spPr>
          <a:xfrm>
            <a:off x="5418161" y="879366"/>
            <a:ext cx="5677470"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pic>
        <p:nvPicPr>
          <p:cNvPr id="6" name="Content Placeholder 5" descr="Data Types PL/SQL - Boolean, Number, Time(Explained)"/>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28800" y="958297"/>
            <a:ext cx="8242680" cy="5432701"/>
          </a:xfrm>
          <a:prstGeom prst="rect">
            <a:avLst/>
          </a:prstGeom>
          <a:noFill/>
          <a:ln>
            <a:noFill/>
          </a:ln>
        </p:spPr>
      </p:pic>
    </p:spTree>
    <p:extLst>
      <p:ext uri="{BB962C8B-B14F-4D97-AF65-F5344CB8AC3E}">
        <p14:creationId xmlns:p14="http://schemas.microsoft.com/office/powerpoint/2010/main" val="3728880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4851" y="128789"/>
            <a:ext cx="10515600" cy="592428"/>
          </a:xfrm>
        </p:spPr>
        <p:txBody>
          <a:bodyPr>
            <a:normAutofit fontScale="90000"/>
          </a:bodyPr>
          <a:lstStyle/>
          <a:p>
            <a:r>
              <a:rPr lang="en-US" b="1" dirty="0">
                <a:solidFill>
                  <a:schemeClr val="tx1"/>
                </a:solidFill>
                <a:latin typeface="Cambria" panose="02040503050406030204" pitchFamily="18" charset="0"/>
                <a:ea typeface="Cambria" panose="02040503050406030204" pitchFamily="18" charset="0"/>
              </a:rPr>
              <a:t>PL/SQL</a:t>
            </a:r>
          </a:p>
        </p:txBody>
      </p:sp>
      <p:sp>
        <p:nvSpPr>
          <p:cNvPr id="8" name="Rectangle 2">
            <a:extLst>
              <a:ext uri="{FF2B5EF4-FFF2-40B4-BE49-F238E27FC236}">
                <a16:creationId xmlns="" xmlns:a16="http://schemas.microsoft.com/office/drawing/2014/main" id="{3EE03EE2-5253-4393-9F9F-3046F381E02F}"/>
              </a:ext>
            </a:extLst>
          </p:cNvPr>
          <p:cNvSpPr txBox="1">
            <a:spLocks noChangeArrowheads="1"/>
          </p:cNvSpPr>
          <p:nvPr/>
        </p:nvSpPr>
        <p:spPr>
          <a:xfrm>
            <a:off x="458395" y="822531"/>
            <a:ext cx="7772400" cy="1143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r>
              <a:rPr lang="en-US" altLang="en-US" dirty="0">
                <a:solidFill>
                  <a:schemeClr val="tx1"/>
                </a:solidFill>
                <a:latin typeface="Cambria" panose="02040503050406030204" pitchFamily="18" charset="0"/>
                <a:ea typeface="Cambria" panose="02040503050406030204" pitchFamily="18" charset="0"/>
              </a:rPr>
              <a:t>PL/SQL BLOCK STRUCTURE</a:t>
            </a:r>
          </a:p>
        </p:txBody>
      </p:sp>
      <p:sp>
        <p:nvSpPr>
          <p:cNvPr id="10" name="Rectangle 3">
            <a:extLst>
              <a:ext uri="{FF2B5EF4-FFF2-40B4-BE49-F238E27FC236}">
                <a16:creationId xmlns="" xmlns:a16="http://schemas.microsoft.com/office/drawing/2014/main" id="{6BAC42A8-4113-46CB-9060-EE00503DCE00}"/>
              </a:ext>
            </a:extLst>
          </p:cNvPr>
          <p:cNvSpPr txBox="1">
            <a:spLocks noChangeArrowheads="1"/>
          </p:cNvSpPr>
          <p:nvPr/>
        </p:nvSpPr>
        <p:spPr>
          <a:xfrm>
            <a:off x="458395" y="1965531"/>
            <a:ext cx="7772400" cy="4114800"/>
          </a:xfrm>
          <a:prstGeom prst="rect">
            <a:avLst/>
          </a:prstGeom>
        </p:spPr>
        <p:txBody>
          <a:bodyPr vert="horz" lIns="91440" tIns="45720" rIns="91440" bIns="45720" rtlCol="0" anchor="ctr">
            <a:normAutofit lnSpcReduction="10000"/>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a:buFontTx/>
              <a:buNone/>
            </a:pPr>
            <a:r>
              <a:rPr lang="en-US" altLang="en-US" sz="2800" dirty="0">
                <a:latin typeface="Cambria" panose="02040503050406030204" pitchFamily="18" charset="0"/>
                <a:ea typeface="Cambria" panose="02040503050406030204" pitchFamily="18" charset="0"/>
              </a:rPr>
              <a:t>DECLARE (optional)</a:t>
            </a:r>
          </a:p>
          <a:p>
            <a:pPr>
              <a:buFontTx/>
              <a:buNone/>
            </a:pPr>
            <a:r>
              <a:rPr lang="en-US" altLang="en-US" sz="2800" dirty="0">
                <a:latin typeface="Cambria" panose="02040503050406030204" pitchFamily="18" charset="0"/>
                <a:ea typeface="Cambria" panose="02040503050406030204" pitchFamily="18" charset="0"/>
              </a:rPr>
              <a:t>	- variable declarations</a:t>
            </a:r>
          </a:p>
          <a:p>
            <a:pPr>
              <a:buFontTx/>
              <a:buNone/>
            </a:pPr>
            <a:r>
              <a:rPr lang="en-US" altLang="en-US" sz="2800" dirty="0">
                <a:latin typeface="Cambria" panose="02040503050406030204" pitchFamily="18" charset="0"/>
                <a:ea typeface="Cambria" panose="02040503050406030204" pitchFamily="18" charset="0"/>
              </a:rPr>
              <a:t>BEGIN (required)</a:t>
            </a:r>
          </a:p>
          <a:p>
            <a:pPr>
              <a:buFontTx/>
              <a:buNone/>
            </a:pPr>
            <a:r>
              <a:rPr lang="en-US" altLang="en-US" sz="2800" dirty="0">
                <a:latin typeface="Cambria" panose="02040503050406030204" pitchFamily="18" charset="0"/>
                <a:ea typeface="Cambria" panose="02040503050406030204" pitchFamily="18" charset="0"/>
              </a:rPr>
              <a:t>	- SQL statements</a:t>
            </a:r>
          </a:p>
          <a:p>
            <a:pPr>
              <a:buFontTx/>
              <a:buNone/>
            </a:pPr>
            <a:r>
              <a:rPr lang="en-US" altLang="en-US" sz="2800" dirty="0">
                <a:latin typeface="Cambria" panose="02040503050406030204" pitchFamily="18" charset="0"/>
                <a:ea typeface="Cambria" panose="02040503050406030204" pitchFamily="18" charset="0"/>
              </a:rPr>
              <a:t>   - PL/SQL statements or sub-blocks</a:t>
            </a:r>
          </a:p>
          <a:p>
            <a:pPr>
              <a:buFontTx/>
              <a:buNone/>
            </a:pPr>
            <a:r>
              <a:rPr lang="en-US" altLang="en-US" sz="2800" dirty="0">
                <a:latin typeface="Cambria" panose="02040503050406030204" pitchFamily="18" charset="0"/>
                <a:ea typeface="Cambria" panose="02040503050406030204" pitchFamily="18" charset="0"/>
              </a:rPr>
              <a:t>EXCEPTION (optional)</a:t>
            </a:r>
          </a:p>
          <a:p>
            <a:pPr>
              <a:buFontTx/>
              <a:buNone/>
            </a:pPr>
            <a:r>
              <a:rPr lang="en-US" altLang="en-US" sz="2800" dirty="0">
                <a:latin typeface="Cambria" panose="02040503050406030204" pitchFamily="18" charset="0"/>
                <a:ea typeface="Cambria" panose="02040503050406030204" pitchFamily="18" charset="0"/>
              </a:rPr>
              <a:t>	- actions to perform when errors occur</a:t>
            </a:r>
          </a:p>
          <a:p>
            <a:pPr>
              <a:buFontTx/>
              <a:buNone/>
            </a:pPr>
            <a:r>
              <a:rPr lang="en-US" altLang="en-US" sz="2800" dirty="0">
                <a:latin typeface="Cambria" panose="02040503050406030204" pitchFamily="18" charset="0"/>
                <a:ea typeface="Cambria" panose="02040503050406030204" pitchFamily="18" charset="0"/>
              </a:rPr>
              <a:t>END;  (required)</a:t>
            </a:r>
          </a:p>
        </p:txBody>
      </p:sp>
    </p:spTree>
    <p:extLst>
      <p:ext uri="{BB962C8B-B14F-4D97-AF65-F5344CB8AC3E}">
        <p14:creationId xmlns:p14="http://schemas.microsoft.com/office/powerpoint/2010/main" val="243136476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 xmlns:a16="http://schemas.microsoft.com/office/drawing/2014/main" id="{0F4CE4F2-39FB-4AB9-A82C-DFB095193EDB}"/>
              </a:ext>
            </a:extLst>
          </p:cNvPr>
          <p:cNvSpPr/>
          <p:nvPr/>
        </p:nvSpPr>
        <p:spPr>
          <a:xfrm>
            <a:off x="502276" y="1063394"/>
            <a:ext cx="11058146" cy="4893647"/>
          </a:xfrm>
          <a:prstGeom prst="rect">
            <a:avLst/>
          </a:prstGeom>
        </p:spPr>
        <p:txBody>
          <a:bodyPr wrap="square">
            <a:spAutoFit/>
          </a:bodyPr>
          <a:lstStyle/>
          <a:p>
            <a:pPr marL="342900" indent="-342900" algn="just">
              <a:buFont typeface="Wingdings" panose="05000000000000000000" pitchFamily="2" charset="2"/>
              <a:buChar char="Ø"/>
            </a:pPr>
            <a:r>
              <a:rPr lang="en-US" sz="2400" dirty="0">
                <a:latin typeface="Cambria" panose="02040503050406030204" pitchFamily="18" charset="0"/>
                <a:ea typeface="Cambria" panose="02040503050406030204" pitchFamily="18" charset="0"/>
              </a:rPr>
              <a:t>There are 2 types of Datatypes:</a:t>
            </a:r>
          </a:p>
          <a:p>
            <a:pPr marL="457200" indent="-457200" algn="just">
              <a:buAutoNum type="arabicPeriod"/>
            </a:pPr>
            <a:r>
              <a:rPr lang="en-US" sz="2400" dirty="0">
                <a:latin typeface="Cambria" panose="02040503050406030204" pitchFamily="18" charset="0"/>
                <a:ea typeface="Cambria" panose="02040503050406030204" pitchFamily="18" charset="0"/>
              </a:rPr>
              <a:t>Scalar (Char, Varchar2, Date and Number)</a:t>
            </a:r>
          </a:p>
          <a:p>
            <a:pPr marL="457200" indent="-457200" algn="just">
              <a:buAutoNum type="arabicPeriod"/>
            </a:pPr>
            <a:r>
              <a:rPr lang="en-US" sz="2400" dirty="0">
                <a:latin typeface="Cambria" panose="02040503050406030204" pitchFamily="18" charset="0"/>
                <a:ea typeface="Cambria" panose="02040503050406030204" pitchFamily="18" charset="0"/>
              </a:rPr>
              <a:t>Composite (%</a:t>
            </a:r>
            <a:r>
              <a:rPr lang="en-US" sz="2400" dirty="0" err="1">
                <a:latin typeface="Cambria" panose="02040503050406030204" pitchFamily="18" charset="0"/>
                <a:ea typeface="Cambria" panose="02040503050406030204" pitchFamily="18" charset="0"/>
              </a:rPr>
              <a:t>rowtype</a:t>
            </a:r>
            <a:r>
              <a:rPr lang="en-US" sz="2400" dirty="0">
                <a:latin typeface="Cambria" panose="02040503050406030204" pitchFamily="18" charset="0"/>
                <a:ea typeface="Cambria" panose="02040503050406030204" pitchFamily="18" charset="0"/>
              </a:rPr>
              <a:t>)</a:t>
            </a:r>
          </a:p>
          <a:p>
            <a:pPr marL="342900" indent="-342900" algn="just">
              <a:buFont typeface="Wingdings" panose="05000000000000000000" pitchFamily="2" charset="2"/>
              <a:buChar char="Ø"/>
            </a:pPr>
            <a:endParaRPr 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sz="2400" dirty="0">
                <a:latin typeface="Cambria" panose="02040503050406030204" pitchFamily="18" charset="0"/>
                <a:ea typeface="Cambria" panose="02040503050406030204" pitchFamily="18" charset="0"/>
              </a:rPr>
              <a:t>All Variables required to be used in the program must be declared before their use. Variable names cannot be table, column and keyword names.</a:t>
            </a:r>
          </a:p>
          <a:p>
            <a:pPr marL="342900" indent="-342900" algn="just">
              <a:buFont typeface="Wingdings" panose="05000000000000000000" pitchFamily="2" charset="2"/>
              <a:buChar char="Ø"/>
            </a:pPr>
            <a:endParaRPr 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sz="2400" dirty="0">
                <a:latin typeface="Cambria" panose="02040503050406030204" pitchFamily="18" charset="0"/>
                <a:ea typeface="Cambria" panose="02040503050406030204" pitchFamily="18" charset="0"/>
              </a:rPr>
              <a:t>Assignment Operator is denoted as “:=” and each statement of PL/SQL ends with “;”.</a:t>
            </a:r>
          </a:p>
          <a:p>
            <a:pPr marL="342900" indent="-342900" algn="just">
              <a:buFont typeface="Wingdings" panose="05000000000000000000" pitchFamily="2" charset="2"/>
              <a:buChar char="Ø"/>
            </a:pPr>
            <a:endParaRPr 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sz="2400" dirty="0" err="1">
                <a:latin typeface="Cambria" panose="02040503050406030204" pitchFamily="18" charset="0"/>
                <a:ea typeface="Cambria" panose="02040503050406030204" pitchFamily="18" charset="0"/>
              </a:rPr>
              <a:t>Dbms_Output.Put_Line</a:t>
            </a:r>
            <a:r>
              <a:rPr lang="en-US" sz="2400" dirty="0">
                <a:latin typeface="Cambria" panose="02040503050406030204" pitchFamily="18" charset="0"/>
                <a:ea typeface="Cambria" panose="02040503050406030204" pitchFamily="18" charset="0"/>
              </a:rPr>
              <a:t>() is used for printing Output.</a:t>
            </a:r>
          </a:p>
          <a:p>
            <a:pPr marL="342900" indent="-342900" algn="just">
              <a:buFont typeface="Wingdings" panose="05000000000000000000" pitchFamily="2" charset="2"/>
              <a:buChar char="Ø"/>
            </a:pPr>
            <a:endParaRPr 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sz="2400" dirty="0">
                <a:latin typeface="Cambria" panose="02040503050406030204" pitchFamily="18" charset="0"/>
                <a:ea typeface="Cambria" panose="02040503050406030204" pitchFamily="18" charset="0"/>
              </a:rPr>
              <a:t>&amp;</a:t>
            </a:r>
            <a:r>
              <a:rPr lang="en-US" sz="2400" dirty="0" err="1">
                <a:latin typeface="Cambria" panose="02040503050406030204" pitchFamily="18" charset="0"/>
                <a:ea typeface="Cambria" panose="02040503050406030204" pitchFamily="18" charset="0"/>
              </a:rPr>
              <a:t>Variable_Name</a:t>
            </a:r>
            <a:r>
              <a:rPr lang="en-US" sz="2400" dirty="0">
                <a:latin typeface="Cambria" panose="02040503050406030204" pitchFamily="18" charset="0"/>
                <a:ea typeface="Cambria" panose="02040503050406030204" pitchFamily="18" charset="0"/>
              </a:rPr>
              <a:t> is used to take input from the user.</a:t>
            </a:r>
          </a:p>
        </p:txBody>
      </p:sp>
      <p:sp>
        <p:nvSpPr>
          <p:cNvPr id="4" name="Title 1"/>
          <p:cNvSpPr txBox="1">
            <a:spLocks/>
          </p:cNvSpPr>
          <p:nvPr/>
        </p:nvSpPr>
        <p:spPr>
          <a:xfrm>
            <a:off x="334851" y="128789"/>
            <a:ext cx="10515600" cy="592428"/>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PL/SQL</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3277660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smtClean="0"/>
              <a:t>PL / SQL Syntax</a:t>
            </a:r>
            <a:endParaRPr lang="en-US" dirty="0"/>
          </a:p>
        </p:txBody>
      </p:sp>
      <p:sp>
        <p:nvSpPr>
          <p:cNvPr id="3" name="Content Placeholder 2"/>
          <p:cNvSpPr>
            <a:spLocks noGrp="1"/>
          </p:cNvSpPr>
          <p:nvPr>
            <p:ph idx="1"/>
          </p:nvPr>
        </p:nvSpPr>
        <p:spPr/>
        <p:txBody>
          <a:bodyPr/>
          <a:lstStyle/>
          <a:p>
            <a:r>
              <a:rPr lang="en-US" dirty="0"/>
              <a:t>Syntax: </a:t>
            </a:r>
          </a:p>
          <a:p>
            <a:pPr marL="0" indent="0">
              <a:buNone/>
            </a:pPr>
            <a:r>
              <a:rPr lang="en-US" dirty="0"/>
              <a:t>DECLARE </a:t>
            </a:r>
          </a:p>
          <a:p>
            <a:pPr marL="0" indent="0">
              <a:buNone/>
            </a:pPr>
            <a:r>
              <a:rPr lang="en-US" dirty="0"/>
              <a:t>   &lt;declarations section&gt; </a:t>
            </a:r>
          </a:p>
          <a:p>
            <a:pPr marL="0" indent="0">
              <a:buNone/>
            </a:pPr>
            <a:r>
              <a:rPr lang="en-US" dirty="0"/>
              <a:t>BEGIN </a:t>
            </a:r>
          </a:p>
          <a:p>
            <a:pPr marL="0" indent="0">
              <a:buNone/>
            </a:pPr>
            <a:r>
              <a:rPr lang="en-US" dirty="0"/>
              <a:t>   &lt;executable command(s)&gt;</a:t>
            </a:r>
          </a:p>
          <a:p>
            <a:pPr marL="0" indent="0">
              <a:buNone/>
            </a:pPr>
            <a:r>
              <a:rPr lang="en-US" dirty="0"/>
              <a:t>EXCEPTION </a:t>
            </a:r>
          </a:p>
          <a:p>
            <a:pPr marL="0" indent="0">
              <a:buNone/>
            </a:pPr>
            <a:r>
              <a:rPr lang="en-US" dirty="0"/>
              <a:t>   &lt;exception handling&gt; </a:t>
            </a:r>
          </a:p>
          <a:p>
            <a:pPr marL="0" indent="0">
              <a:buNone/>
            </a:pPr>
            <a:r>
              <a:rPr lang="en-US" dirty="0"/>
              <a:t>END;</a:t>
            </a:r>
          </a:p>
        </p:txBody>
      </p:sp>
      <p:sp>
        <p:nvSpPr>
          <p:cNvPr id="4" name="Content Placeholder 2"/>
          <p:cNvSpPr txBox="1">
            <a:spLocks/>
          </p:cNvSpPr>
          <p:nvPr/>
        </p:nvSpPr>
        <p:spPr>
          <a:xfrm>
            <a:off x="5418161" y="879366"/>
            <a:ext cx="5677470"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smtClean="0">
                <a:latin typeface="Arial" pitchFamily="34" charset="0"/>
                <a:cs typeface="Arial" pitchFamily="34" charset="0"/>
              </a:rPr>
              <a:t>Example:  Print The </a:t>
            </a:r>
            <a:r>
              <a:rPr lang="en-US" sz="2000" b="1" dirty="0">
                <a:latin typeface="Arial" pitchFamily="34" charset="0"/>
                <a:cs typeface="Arial" pitchFamily="34" charset="0"/>
              </a:rPr>
              <a:t>'Hello World</a:t>
            </a:r>
            <a:r>
              <a:rPr lang="en-US" sz="2000" b="1" dirty="0" smtClean="0">
                <a:latin typeface="Arial" pitchFamily="34" charset="0"/>
                <a:cs typeface="Arial" pitchFamily="34" charset="0"/>
              </a:rPr>
              <a:t>'</a:t>
            </a:r>
          </a:p>
          <a:p>
            <a:pPr marL="0" indent="0">
              <a:buNone/>
            </a:pPr>
            <a:r>
              <a:rPr lang="en-US" sz="2000" dirty="0" smtClean="0">
                <a:latin typeface="Arial" pitchFamily="34" charset="0"/>
                <a:cs typeface="Arial" pitchFamily="34" charset="0"/>
              </a:rPr>
              <a:t>DECLARE </a:t>
            </a:r>
          </a:p>
          <a:p>
            <a:pPr marL="0" indent="0">
              <a:buNone/>
            </a:pPr>
            <a:r>
              <a:rPr lang="en-US" sz="2000" dirty="0" smtClean="0">
                <a:latin typeface="Arial" pitchFamily="34" charset="0"/>
                <a:cs typeface="Arial" pitchFamily="34" charset="0"/>
              </a:rPr>
              <a:t>   </a:t>
            </a:r>
            <a:r>
              <a:rPr lang="en-US" sz="2000" dirty="0">
                <a:latin typeface="Arial" pitchFamily="34" charset="0"/>
                <a:cs typeface="Arial" pitchFamily="34" charset="0"/>
              </a:rPr>
              <a:t>message  varchar2(20):= 'Hello, World!'; </a:t>
            </a:r>
          </a:p>
          <a:p>
            <a:pPr marL="0" indent="0">
              <a:buNone/>
            </a:pPr>
            <a:r>
              <a:rPr lang="en-US" sz="2000" dirty="0">
                <a:latin typeface="Arial" pitchFamily="34" charset="0"/>
                <a:cs typeface="Arial" pitchFamily="34" charset="0"/>
              </a:rPr>
              <a:t>BEGIN </a:t>
            </a:r>
          </a:p>
          <a:p>
            <a:pPr marL="0" indent="0">
              <a:buNone/>
            </a:pPr>
            <a:r>
              <a:rPr lang="en-US" sz="2000" dirty="0">
                <a:latin typeface="Arial" pitchFamily="34" charset="0"/>
                <a:cs typeface="Arial" pitchFamily="34" charset="0"/>
              </a:rPr>
              <a:t>   </a:t>
            </a:r>
            <a:r>
              <a:rPr lang="en-US" sz="2000" dirty="0" err="1">
                <a:latin typeface="Arial" pitchFamily="34" charset="0"/>
                <a:cs typeface="Arial" pitchFamily="34" charset="0"/>
              </a:rPr>
              <a:t>dbms_output.put_line</a:t>
            </a:r>
            <a:r>
              <a:rPr lang="en-US" sz="2000" dirty="0">
                <a:latin typeface="Arial" pitchFamily="34" charset="0"/>
                <a:cs typeface="Arial" pitchFamily="34" charset="0"/>
              </a:rPr>
              <a:t>(message); </a:t>
            </a:r>
          </a:p>
          <a:p>
            <a:pPr marL="0" indent="0">
              <a:buNone/>
            </a:pPr>
            <a:r>
              <a:rPr lang="en-US" sz="2000" dirty="0">
                <a:latin typeface="Arial" pitchFamily="34" charset="0"/>
                <a:cs typeface="Arial" pitchFamily="34" charset="0"/>
              </a:rPr>
              <a:t>END; </a:t>
            </a:r>
          </a:p>
          <a:p>
            <a:pPr marL="0" indent="0">
              <a:buNone/>
            </a:pPr>
            <a:endParaRPr lang="en-US" sz="2000" dirty="0">
              <a:latin typeface="Arial" pitchFamily="34" charset="0"/>
              <a:cs typeface="Arial" pitchFamily="34" charset="0"/>
            </a:endParaRPr>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75769" r="88755" b="14423"/>
          <a:stretch/>
        </p:blipFill>
        <p:spPr bwMode="auto">
          <a:xfrm>
            <a:off x="5418160" y="3967089"/>
            <a:ext cx="3711771" cy="1820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46588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0" end="0"/>
                                            </p:txEl>
                                          </p:spTgt>
                                        </p:tgtEl>
                                        <p:attrNameLst>
                                          <p:attrName>style.visibility</p:attrName>
                                        </p:attrNameLst>
                                      </p:cBhvr>
                                      <p:to>
                                        <p:strVal val="visible"/>
                                      </p:to>
                                    </p:set>
                                    <p:animEffect transition="in" filter="fade">
                                      <p:cBhvr>
                                        <p:cTn id="47" dur="500"/>
                                        <p:tgtEl>
                                          <p:spTgt spid="4">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
                                            <p:txEl>
                                              <p:pRg st="1" end="1"/>
                                            </p:txEl>
                                          </p:spTgt>
                                        </p:tgtEl>
                                        <p:attrNameLst>
                                          <p:attrName>style.visibility</p:attrName>
                                        </p:attrNameLst>
                                      </p:cBhvr>
                                      <p:to>
                                        <p:strVal val="visible"/>
                                      </p:to>
                                    </p:set>
                                    <p:animEffect transition="in" filter="fade">
                                      <p:cBhvr>
                                        <p:cTn id="52" dur="500"/>
                                        <p:tgtEl>
                                          <p:spTgt spid="4">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2" end="2"/>
                                            </p:txEl>
                                          </p:spTgt>
                                        </p:tgtEl>
                                        <p:attrNameLst>
                                          <p:attrName>style.visibility</p:attrName>
                                        </p:attrNameLst>
                                      </p:cBhvr>
                                      <p:to>
                                        <p:strVal val="visible"/>
                                      </p:to>
                                    </p:set>
                                    <p:animEffect transition="in" filter="fade">
                                      <p:cBhvr>
                                        <p:cTn id="57" dur="500"/>
                                        <p:tgtEl>
                                          <p:spTgt spid="4">
                                            <p:txEl>
                                              <p:pRg st="2" end="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3" end="3"/>
                                            </p:txEl>
                                          </p:spTgt>
                                        </p:tgtEl>
                                        <p:attrNameLst>
                                          <p:attrName>style.visibility</p:attrName>
                                        </p:attrNameLst>
                                      </p:cBhvr>
                                      <p:to>
                                        <p:strVal val="visible"/>
                                      </p:to>
                                    </p:set>
                                    <p:animEffect transition="in" filter="fade">
                                      <p:cBhvr>
                                        <p:cTn id="62" dur="500"/>
                                        <p:tgtEl>
                                          <p:spTgt spid="4">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4" end="4"/>
                                            </p:txEl>
                                          </p:spTgt>
                                        </p:tgtEl>
                                        <p:attrNameLst>
                                          <p:attrName>style.visibility</p:attrName>
                                        </p:attrNameLst>
                                      </p:cBhvr>
                                      <p:to>
                                        <p:strVal val="visible"/>
                                      </p:to>
                                    </p:set>
                                    <p:animEffect transition="in" filter="fade">
                                      <p:cBhvr>
                                        <p:cTn id="67" dur="500"/>
                                        <p:tgtEl>
                                          <p:spTgt spid="4">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4">
                                            <p:txEl>
                                              <p:pRg st="5" end="5"/>
                                            </p:txEl>
                                          </p:spTgt>
                                        </p:tgtEl>
                                        <p:attrNameLst>
                                          <p:attrName>style.visibility</p:attrName>
                                        </p:attrNameLst>
                                      </p:cBhvr>
                                      <p:to>
                                        <p:strVal val="visible"/>
                                      </p:to>
                                    </p:set>
                                    <p:animEffect transition="in" filter="fade">
                                      <p:cBhvr>
                                        <p:cTn id="72"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smtClean="0"/>
              <a:t>PL / SQL Example</a:t>
            </a:r>
            <a:endParaRPr lang="en-US" dirty="0"/>
          </a:p>
        </p:txBody>
      </p:sp>
      <p:sp>
        <p:nvSpPr>
          <p:cNvPr id="4" name="Content Placeholder 2"/>
          <p:cNvSpPr txBox="1">
            <a:spLocks/>
          </p:cNvSpPr>
          <p:nvPr/>
        </p:nvSpPr>
        <p:spPr>
          <a:xfrm>
            <a:off x="218364" y="879366"/>
            <a:ext cx="10877267"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smtClean="0">
                <a:latin typeface="Arial" pitchFamily="34" charset="0"/>
                <a:cs typeface="Arial" pitchFamily="34" charset="0"/>
              </a:rPr>
              <a:t>Example:  Calculator</a:t>
            </a:r>
          </a:p>
          <a:p>
            <a:pPr marL="0" indent="0">
              <a:buNone/>
            </a:pPr>
            <a:r>
              <a:rPr lang="en-US" sz="2000" dirty="0">
                <a:latin typeface="Arial" pitchFamily="34" charset="0"/>
                <a:cs typeface="Arial" pitchFamily="34" charset="0"/>
              </a:rPr>
              <a:t>-- basic Program</a:t>
            </a:r>
          </a:p>
          <a:p>
            <a:pPr marL="0" indent="0">
              <a:buNone/>
            </a:pPr>
            <a:r>
              <a:rPr lang="en-US" sz="2000" dirty="0">
                <a:latin typeface="Arial" pitchFamily="34" charset="0"/>
                <a:cs typeface="Arial" pitchFamily="34" charset="0"/>
              </a:rPr>
              <a:t>DECLARE  </a:t>
            </a:r>
          </a:p>
          <a:p>
            <a:pPr marL="0" indent="0">
              <a:buNone/>
            </a:pPr>
            <a:r>
              <a:rPr lang="en-US" sz="2000" dirty="0">
                <a:latin typeface="Arial" pitchFamily="34" charset="0"/>
                <a:cs typeface="Arial" pitchFamily="34" charset="0"/>
              </a:rPr>
              <a:t>   a integer := 30;  </a:t>
            </a:r>
          </a:p>
          <a:p>
            <a:pPr marL="0" indent="0">
              <a:buNone/>
            </a:pPr>
            <a:r>
              <a:rPr lang="en-US" sz="2000" dirty="0">
                <a:latin typeface="Arial" pitchFamily="34" charset="0"/>
                <a:cs typeface="Arial" pitchFamily="34" charset="0"/>
              </a:rPr>
              <a:t>   b integer := 40;  </a:t>
            </a:r>
          </a:p>
          <a:p>
            <a:pPr marL="0" indent="0">
              <a:buNone/>
            </a:pPr>
            <a:r>
              <a:rPr lang="en-US" sz="2000" dirty="0">
                <a:latin typeface="Arial" pitchFamily="34" charset="0"/>
                <a:cs typeface="Arial" pitchFamily="34" charset="0"/>
              </a:rPr>
              <a:t>   c integer;  </a:t>
            </a:r>
          </a:p>
          <a:p>
            <a:pPr marL="0" indent="0">
              <a:buNone/>
            </a:pPr>
            <a:r>
              <a:rPr lang="en-US" sz="2000" dirty="0">
                <a:latin typeface="Arial" pitchFamily="34" charset="0"/>
                <a:cs typeface="Arial" pitchFamily="34" charset="0"/>
              </a:rPr>
              <a:t>   f real;  </a:t>
            </a:r>
          </a:p>
          <a:p>
            <a:pPr marL="0" indent="0">
              <a:buNone/>
            </a:pPr>
            <a:r>
              <a:rPr lang="en-US" sz="2000" dirty="0">
                <a:latin typeface="Arial" pitchFamily="34" charset="0"/>
                <a:cs typeface="Arial" pitchFamily="34" charset="0"/>
              </a:rPr>
              <a:t>BEGIN  </a:t>
            </a:r>
          </a:p>
          <a:p>
            <a:pPr marL="0" indent="0">
              <a:buNone/>
            </a:pPr>
            <a:r>
              <a:rPr lang="en-US" sz="2000" dirty="0">
                <a:latin typeface="Arial" pitchFamily="34" charset="0"/>
                <a:cs typeface="Arial" pitchFamily="34" charset="0"/>
              </a:rPr>
              <a:t>   c := a + b;  </a:t>
            </a:r>
          </a:p>
          <a:p>
            <a:pPr marL="0" indent="0">
              <a:buNone/>
            </a:pPr>
            <a:r>
              <a:rPr lang="en-US" sz="2000" dirty="0">
                <a:latin typeface="Arial" pitchFamily="34" charset="0"/>
                <a:cs typeface="Arial" pitchFamily="34" charset="0"/>
              </a:rPr>
              <a:t>   </a:t>
            </a:r>
            <a:r>
              <a:rPr lang="en-US" sz="2000" dirty="0" err="1">
                <a:latin typeface="Arial" pitchFamily="34" charset="0"/>
                <a:cs typeface="Arial" pitchFamily="34" charset="0"/>
              </a:rPr>
              <a:t>dbms_output.put_line</a:t>
            </a:r>
            <a:r>
              <a:rPr lang="en-US" sz="2000" dirty="0">
                <a:latin typeface="Arial" pitchFamily="34" charset="0"/>
                <a:cs typeface="Arial" pitchFamily="34" charset="0"/>
              </a:rPr>
              <a:t>('Value of c: ' || c);  </a:t>
            </a:r>
          </a:p>
          <a:p>
            <a:pPr marL="0" indent="0">
              <a:buNone/>
            </a:pPr>
            <a:r>
              <a:rPr lang="en-US" sz="2000" dirty="0">
                <a:latin typeface="Arial" pitchFamily="34" charset="0"/>
                <a:cs typeface="Arial" pitchFamily="34" charset="0"/>
              </a:rPr>
              <a:t>   f := 100.0/3.0;  </a:t>
            </a:r>
          </a:p>
          <a:p>
            <a:pPr marL="0" indent="0">
              <a:buNone/>
            </a:pPr>
            <a:r>
              <a:rPr lang="en-US" sz="2000" dirty="0">
                <a:latin typeface="Arial" pitchFamily="34" charset="0"/>
                <a:cs typeface="Arial" pitchFamily="34" charset="0"/>
              </a:rPr>
              <a:t>   </a:t>
            </a:r>
            <a:r>
              <a:rPr lang="en-US" sz="2000" dirty="0" err="1">
                <a:latin typeface="Arial" pitchFamily="34" charset="0"/>
                <a:cs typeface="Arial" pitchFamily="34" charset="0"/>
              </a:rPr>
              <a:t>dbms_output.put_line</a:t>
            </a:r>
            <a:r>
              <a:rPr lang="en-US" sz="2000" dirty="0">
                <a:latin typeface="Arial" pitchFamily="34" charset="0"/>
                <a:cs typeface="Arial" pitchFamily="34" charset="0"/>
              </a:rPr>
              <a:t>('Value of f: ' || f);  </a:t>
            </a:r>
          </a:p>
          <a:p>
            <a:pPr marL="0" indent="0">
              <a:buNone/>
            </a:pPr>
            <a:r>
              <a:rPr lang="en-US" sz="2000" dirty="0">
                <a:latin typeface="Arial" pitchFamily="34" charset="0"/>
                <a:cs typeface="Arial" pitchFamily="34" charset="0"/>
              </a:rPr>
              <a:t>END; </a:t>
            </a:r>
            <a:endParaRPr lang="en-US" sz="2000" dirty="0" smtClean="0">
              <a:latin typeface="Arial" pitchFamily="34" charset="0"/>
              <a:cs typeface="Arial" pitchFamily="34" charset="0"/>
            </a:endParaRPr>
          </a:p>
          <a:p>
            <a:pPr marL="0" indent="0">
              <a:buNone/>
            </a:pPr>
            <a:r>
              <a:rPr lang="en-US" sz="2000" dirty="0">
                <a:latin typeface="Arial" pitchFamily="34" charset="0"/>
                <a:cs typeface="Arial" pitchFamily="34" charset="0"/>
              </a:rPr>
              <a:t>/</a:t>
            </a:r>
          </a:p>
        </p:txBody>
      </p:sp>
      <p:pic>
        <p:nvPicPr>
          <p:cNvPr id="102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12" t="75281" r="70578" b="13606"/>
          <a:stretch/>
        </p:blipFill>
        <p:spPr bwMode="auto">
          <a:xfrm>
            <a:off x="5342498" y="2284926"/>
            <a:ext cx="6546719" cy="13897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2997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IF </a:t>
            </a:r>
            <a:r>
              <a:rPr lang="en-IN" dirty="0"/>
              <a:t>Statement</a:t>
            </a:r>
          </a:p>
        </p:txBody>
      </p:sp>
      <p:sp>
        <p:nvSpPr>
          <p:cNvPr id="3" name="Content Placeholder 2"/>
          <p:cNvSpPr>
            <a:spLocks noGrp="1"/>
          </p:cNvSpPr>
          <p:nvPr>
            <p:ph idx="1"/>
          </p:nvPr>
        </p:nvSpPr>
        <p:spPr/>
        <p:txBody>
          <a:bodyPr/>
          <a:lstStyle/>
          <a:p>
            <a:r>
              <a:rPr lang="en-US" b="1" dirty="0"/>
              <a:t>PL/SQL IF THEN </a:t>
            </a:r>
            <a:r>
              <a:rPr lang="en-US" b="1" dirty="0" smtClean="0"/>
              <a:t>statement</a:t>
            </a:r>
          </a:p>
          <a:p>
            <a:pPr marL="0" indent="0">
              <a:buNone/>
            </a:pPr>
            <a:r>
              <a:rPr lang="en-US" dirty="0"/>
              <a:t>IF condition THEN</a:t>
            </a:r>
          </a:p>
          <a:p>
            <a:pPr marL="0" indent="0">
              <a:buNone/>
            </a:pPr>
            <a:r>
              <a:rPr lang="en-US" dirty="0"/>
              <a:t>    statements;</a:t>
            </a:r>
          </a:p>
          <a:p>
            <a:pPr marL="0" indent="0">
              <a:buNone/>
            </a:pPr>
            <a:r>
              <a:rPr lang="en-US" dirty="0"/>
              <a:t>END IF;</a:t>
            </a:r>
          </a:p>
          <a:p>
            <a:endParaRPr lang="en-US" dirty="0"/>
          </a:p>
        </p:txBody>
      </p:sp>
      <p:sp>
        <p:nvSpPr>
          <p:cNvPr id="4" name="Content Placeholder 2"/>
          <p:cNvSpPr txBox="1">
            <a:spLocks/>
          </p:cNvSpPr>
          <p:nvPr/>
        </p:nvSpPr>
        <p:spPr>
          <a:xfrm>
            <a:off x="4722124" y="879366"/>
            <a:ext cx="7274257"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latin typeface="Arial" pitchFamily="34" charset="0"/>
                <a:cs typeface="Arial" pitchFamily="34" charset="0"/>
              </a:rPr>
              <a:t>Example: </a:t>
            </a:r>
          </a:p>
          <a:p>
            <a:pPr marL="0" indent="0">
              <a:buNone/>
            </a:pPr>
            <a:r>
              <a:rPr lang="en-US" sz="1800" dirty="0" smtClean="0">
                <a:latin typeface="Arial" pitchFamily="34" charset="0"/>
                <a:cs typeface="Arial" pitchFamily="34" charset="0"/>
              </a:rPr>
              <a:t>DECLARE </a:t>
            </a:r>
          </a:p>
          <a:p>
            <a:pPr marL="0" indent="0">
              <a:buNone/>
            </a:pPr>
            <a:r>
              <a:rPr lang="en-US" sz="1800" dirty="0">
                <a:latin typeface="Arial" pitchFamily="34" charset="0"/>
                <a:cs typeface="Arial" pitchFamily="34" charset="0"/>
              </a:rPr>
              <a:t>	</a:t>
            </a:r>
            <a:r>
              <a:rPr lang="en-US" sz="1800" dirty="0" smtClean="0">
                <a:latin typeface="Arial" pitchFamily="34" charset="0"/>
                <a:cs typeface="Arial" pitchFamily="34" charset="0"/>
              </a:rPr>
              <a:t>x NUMBER </a:t>
            </a:r>
            <a:r>
              <a:rPr lang="en-US" sz="1800" dirty="0">
                <a:latin typeface="Arial" pitchFamily="34" charset="0"/>
                <a:cs typeface="Arial" pitchFamily="34" charset="0"/>
              </a:rPr>
              <a:t>:= </a:t>
            </a:r>
            <a:r>
              <a:rPr lang="en-US" sz="1800" dirty="0" smtClean="0">
                <a:latin typeface="Arial" pitchFamily="34" charset="0"/>
                <a:cs typeface="Arial" pitchFamily="34" charset="0"/>
              </a:rPr>
              <a:t>20; </a:t>
            </a:r>
            <a:endParaRPr lang="en-US" sz="1800" dirty="0">
              <a:latin typeface="Arial" pitchFamily="34" charset="0"/>
              <a:cs typeface="Arial" pitchFamily="34" charset="0"/>
            </a:endParaRPr>
          </a:p>
          <a:p>
            <a:pPr marL="0" indent="0">
              <a:buNone/>
            </a:pPr>
            <a:r>
              <a:rPr lang="en-US" sz="1800" dirty="0">
                <a:latin typeface="Arial" pitchFamily="34" charset="0"/>
                <a:cs typeface="Arial" pitchFamily="34" charset="0"/>
              </a:rPr>
              <a:t>BEGIN </a:t>
            </a:r>
          </a:p>
          <a:p>
            <a:pPr marL="0" indent="0">
              <a:buNone/>
            </a:pPr>
            <a:r>
              <a:rPr lang="en-US" sz="1800" dirty="0">
                <a:latin typeface="Arial" pitchFamily="34" charset="0"/>
                <a:cs typeface="Arial" pitchFamily="34" charset="0"/>
              </a:rPr>
              <a:t>   IF x</a:t>
            </a:r>
            <a:r>
              <a:rPr lang="en-US" sz="1800" dirty="0" smtClean="0">
                <a:latin typeface="Arial" pitchFamily="34" charset="0"/>
                <a:cs typeface="Arial" pitchFamily="34" charset="0"/>
              </a:rPr>
              <a:t> </a:t>
            </a:r>
            <a:r>
              <a:rPr lang="en-US" sz="1800" dirty="0">
                <a:latin typeface="Arial" pitchFamily="34" charset="0"/>
                <a:cs typeface="Arial" pitchFamily="34" charset="0"/>
              </a:rPr>
              <a:t>&gt; </a:t>
            </a:r>
            <a:r>
              <a:rPr lang="en-US" sz="1800" dirty="0" smtClean="0">
                <a:latin typeface="Arial" pitchFamily="34" charset="0"/>
                <a:cs typeface="Arial" pitchFamily="34" charset="0"/>
              </a:rPr>
              <a:t>10 </a:t>
            </a:r>
            <a:r>
              <a:rPr lang="en-US" sz="1800" dirty="0">
                <a:latin typeface="Arial" pitchFamily="34" charset="0"/>
                <a:cs typeface="Arial" pitchFamily="34" charset="0"/>
              </a:rPr>
              <a:t>THEN </a:t>
            </a:r>
          </a:p>
          <a:p>
            <a:pPr marL="0" indent="0">
              <a:buNone/>
            </a:pPr>
            <a:r>
              <a:rPr lang="en-US" sz="1800" dirty="0">
                <a:latin typeface="Arial" pitchFamily="34" charset="0"/>
                <a:cs typeface="Arial" pitchFamily="34" charset="0"/>
              </a:rPr>
              <a:t>      DBMS_OUTPUT.PUT_LINE( 'Sales revenue is greater than </a:t>
            </a:r>
            <a:r>
              <a:rPr lang="en-US" sz="1800" dirty="0" smtClean="0">
                <a:latin typeface="Arial" pitchFamily="34" charset="0"/>
                <a:cs typeface="Arial" pitchFamily="34" charset="0"/>
              </a:rPr>
              <a:t>10 </a:t>
            </a:r>
            <a:r>
              <a:rPr lang="en-US" sz="1800" dirty="0">
                <a:latin typeface="Arial" pitchFamily="34" charset="0"/>
                <a:cs typeface="Arial" pitchFamily="34" charset="0"/>
              </a:rPr>
              <a:t>' ); </a:t>
            </a:r>
          </a:p>
          <a:p>
            <a:pPr marL="0" indent="0">
              <a:buNone/>
            </a:pPr>
            <a:r>
              <a:rPr lang="en-US" sz="1800" dirty="0">
                <a:latin typeface="Arial" pitchFamily="34" charset="0"/>
                <a:cs typeface="Arial" pitchFamily="34" charset="0"/>
              </a:rPr>
              <a:t>   END IF; </a:t>
            </a:r>
          </a:p>
          <a:p>
            <a:pPr marL="0" indent="0">
              <a:buNone/>
            </a:pPr>
            <a:r>
              <a:rPr lang="en-US" sz="1800" dirty="0">
                <a:latin typeface="Arial" pitchFamily="34" charset="0"/>
                <a:cs typeface="Arial" pitchFamily="34" charset="0"/>
              </a:rPr>
              <a:t>END</a:t>
            </a:r>
            <a:r>
              <a:rPr lang="en-US" sz="1800" dirty="0" smtClean="0">
                <a:latin typeface="Arial" pitchFamily="34" charset="0"/>
                <a:cs typeface="Arial" pitchFamily="34" charset="0"/>
              </a:rPr>
              <a:t>;</a:t>
            </a:r>
          </a:p>
          <a:p>
            <a:pPr marL="0" indent="0">
              <a:buNone/>
            </a:pPr>
            <a:r>
              <a:rPr lang="en-US" sz="1800" dirty="0">
                <a:latin typeface="Arial" pitchFamily="34" charset="0"/>
                <a:cs typeface="Arial" pitchFamily="34" charset="0"/>
              </a:rPr>
              <a:t>/</a:t>
            </a:r>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297" t="75769" r="81079" b="15041"/>
          <a:stretch/>
        </p:blipFill>
        <p:spPr bwMode="auto">
          <a:xfrm>
            <a:off x="4403188" y="4147405"/>
            <a:ext cx="5217931" cy="13334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89006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2" end="2"/>
                                            </p:txEl>
                                          </p:spTgt>
                                        </p:tgtEl>
                                        <p:attrNameLst>
                                          <p:attrName>style.visibility</p:attrName>
                                        </p:attrNameLst>
                                      </p:cBhvr>
                                      <p:to>
                                        <p:strVal val="visible"/>
                                      </p:to>
                                    </p:set>
                                    <p:animEffect transition="in" filter="fade">
                                      <p:cBhvr>
                                        <p:cTn id="32" dur="500"/>
                                        <p:tgtEl>
                                          <p:spTgt spid="4">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0" end="0"/>
                                            </p:txEl>
                                          </p:spTgt>
                                        </p:tgtEl>
                                        <p:attrNameLst>
                                          <p:attrName>style.visibility</p:attrName>
                                        </p:attrNameLst>
                                      </p:cBhvr>
                                      <p:to>
                                        <p:strVal val="visible"/>
                                      </p:to>
                                    </p:set>
                                    <p:animEffect transition="in" filter="fade">
                                      <p:cBhvr>
                                        <p:cTn id="37" dur="500"/>
                                        <p:tgtEl>
                                          <p:spTgt spid="4">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3" end="3"/>
                                            </p:txEl>
                                          </p:spTgt>
                                        </p:tgtEl>
                                        <p:attrNameLst>
                                          <p:attrName>style.visibility</p:attrName>
                                        </p:attrNameLst>
                                      </p:cBhvr>
                                      <p:to>
                                        <p:strVal val="visible"/>
                                      </p:to>
                                    </p:set>
                                    <p:animEffect transition="in" filter="fade">
                                      <p:cBhvr>
                                        <p:cTn id="42" dur="500"/>
                                        <p:tgtEl>
                                          <p:spTgt spid="4">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4" end="4"/>
                                            </p:txEl>
                                          </p:spTgt>
                                        </p:tgtEl>
                                        <p:attrNameLst>
                                          <p:attrName>style.visibility</p:attrName>
                                        </p:attrNameLst>
                                      </p:cBhvr>
                                      <p:to>
                                        <p:strVal val="visible"/>
                                      </p:to>
                                    </p:set>
                                    <p:animEffect transition="in" filter="fade">
                                      <p:cBhvr>
                                        <p:cTn id="47" dur="500"/>
                                        <p:tgtEl>
                                          <p:spTgt spid="4">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
                                            <p:txEl>
                                              <p:pRg st="5" end="5"/>
                                            </p:txEl>
                                          </p:spTgt>
                                        </p:tgtEl>
                                        <p:attrNameLst>
                                          <p:attrName>style.visibility</p:attrName>
                                        </p:attrNameLst>
                                      </p:cBhvr>
                                      <p:to>
                                        <p:strVal val="visible"/>
                                      </p:to>
                                    </p:set>
                                    <p:animEffect transition="in" filter="fade">
                                      <p:cBhvr>
                                        <p:cTn id="52" dur="500"/>
                                        <p:tgtEl>
                                          <p:spTgt spid="4">
                                            <p:txEl>
                                              <p:pRg st="5" end="5"/>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6" end="6"/>
                                            </p:txEl>
                                          </p:spTgt>
                                        </p:tgtEl>
                                        <p:attrNameLst>
                                          <p:attrName>style.visibility</p:attrName>
                                        </p:attrNameLst>
                                      </p:cBhvr>
                                      <p:to>
                                        <p:strVal val="visible"/>
                                      </p:to>
                                    </p:set>
                                    <p:animEffect transition="in" filter="fade">
                                      <p:cBhvr>
                                        <p:cTn id="57" dur="500"/>
                                        <p:tgtEl>
                                          <p:spTgt spid="4">
                                            <p:txEl>
                                              <p:pRg st="6" end="6"/>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7" end="7"/>
                                            </p:txEl>
                                          </p:spTgt>
                                        </p:tgtEl>
                                        <p:attrNameLst>
                                          <p:attrName>style.visibility</p:attrName>
                                        </p:attrNameLst>
                                      </p:cBhvr>
                                      <p:to>
                                        <p:strVal val="visible"/>
                                      </p:to>
                                    </p:set>
                                    <p:animEffect transition="in" filter="fade">
                                      <p:cBhvr>
                                        <p:cTn id="62" dur="500"/>
                                        <p:tgtEl>
                                          <p:spTgt spid="4">
                                            <p:txEl>
                                              <p:pRg st="7" end="7"/>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8" end="8"/>
                                            </p:txEl>
                                          </p:spTgt>
                                        </p:tgtEl>
                                        <p:attrNameLst>
                                          <p:attrName>style.visibility</p:attrName>
                                        </p:attrNameLst>
                                      </p:cBhvr>
                                      <p:to>
                                        <p:strVal val="visible"/>
                                      </p:to>
                                    </p:set>
                                    <p:animEffect transition="in" filter="fade">
                                      <p:cBhvr>
                                        <p:cTn id="67"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IF </a:t>
            </a:r>
            <a:r>
              <a:rPr lang="en-IN" dirty="0"/>
              <a:t>Statement</a:t>
            </a:r>
          </a:p>
        </p:txBody>
      </p:sp>
      <p:sp>
        <p:nvSpPr>
          <p:cNvPr id="3" name="Content Placeholder 2"/>
          <p:cNvSpPr>
            <a:spLocks noGrp="1"/>
          </p:cNvSpPr>
          <p:nvPr>
            <p:ph idx="1"/>
          </p:nvPr>
        </p:nvSpPr>
        <p:spPr/>
        <p:txBody>
          <a:bodyPr/>
          <a:lstStyle/>
          <a:p>
            <a:r>
              <a:rPr lang="en-US" b="1" dirty="0"/>
              <a:t>PL/SQL IF THEN ELSE </a:t>
            </a:r>
            <a:r>
              <a:rPr lang="en-US" b="1" dirty="0" smtClean="0"/>
              <a:t>statement</a:t>
            </a:r>
          </a:p>
          <a:p>
            <a:pPr marL="0" indent="0">
              <a:buNone/>
            </a:pPr>
            <a:r>
              <a:rPr lang="en-US" dirty="0" smtClean="0"/>
              <a:t>IF </a:t>
            </a:r>
            <a:r>
              <a:rPr lang="en-US" dirty="0"/>
              <a:t>condition THEN</a:t>
            </a:r>
          </a:p>
          <a:p>
            <a:pPr marL="0" indent="0">
              <a:buNone/>
            </a:pPr>
            <a:r>
              <a:rPr lang="en-US" dirty="0"/>
              <a:t>    statements;</a:t>
            </a:r>
          </a:p>
          <a:p>
            <a:pPr marL="0" indent="0">
              <a:buNone/>
            </a:pPr>
            <a:r>
              <a:rPr lang="en-US" dirty="0"/>
              <a:t>ELSE</a:t>
            </a:r>
          </a:p>
          <a:p>
            <a:pPr marL="0" indent="0">
              <a:buNone/>
            </a:pPr>
            <a:r>
              <a:rPr lang="en-US" dirty="0"/>
              <a:t>    </a:t>
            </a:r>
            <a:r>
              <a:rPr lang="en-US" dirty="0" err="1" smtClean="0"/>
              <a:t>elsestatements</a:t>
            </a:r>
            <a:r>
              <a:rPr lang="en-US" dirty="0"/>
              <a:t>;</a:t>
            </a:r>
          </a:p>
          <a:p>
            <a:pPr marL="0" indent="0">
              <a:buNone/>
            </a:pPr>
            <a:r>
              <a:rPr lang="en-US" dirty="0"/>
              <a:t>END IF;</a:t>
            </a:r>
          </a:p>
          <a:p>
            <a:endParaRPr lang="en-US" dirty="0"/>
          </a:p>
        </p:txBody>
      </p:sp>
      <p:sp>
        <p:nvSpPr>
          <p:cNvPr id="4" name="Content Placeholder 2"/>
          <p:cNvSpPr txBox="1">
            <a:spLocks/>
          </p:cNvSpPr>
          <p:nvPr/>
        </p:nvSpPr>
        <p:spPr>
          <a:xfrm>
            <a:off x="4722124" y="879366"/>
            <a:ext cx="7274257"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latin typeface="Arial" pitchFamily="34" charset="0"/>
                <a:cs typeface="Arial" pitchFamily="34" charset="0"/>
              </a:rPr>
              <a:t>Example: </a:t>
            </a:r>
          </a:p>
          <a:p>
            <a:pPr marL="0" indent="0">
              <a:buNone/>
            </a:pPr>
            <a:r>
              <a:rPr lang="en-US" sz="1800" dirty="0">
                <a:latin typeface="Arial" pitchFamily="34" charset="0"/>
                <a:cs typeface="Arial" pitchFamily="34" charset="0"/>
              </a:rPr>
              <a:t>DECLARE</a:t>
            </a:r>
          </a:p>
          <a:p>
            <a:pPr marL="0" indent="0">
              <a:buNone/>
            </a:pPr>
            <a:r>
              <a:rPr lang="en-US" sz="1800" dirty="0">
                <a:latin typeface="Arial" pitchFamily="34" charset="0"/>
                <a:cs typeface="Arial" pitchFamily="34" charset="0"/>
              </a:rPr>
              <a:t>  </a:t>
            </a:r>
            <a:r>
              <a:rPr lang="en-US" sz="1800" dirty="0" err="1">
                <a:latin typeface="Arial" pitchFamily="34" charset="0"/>
                <a:cs typeface="Arial" pitchFamily="34" charset="0"/>
              </a:rPr>
              <a:t>v_number</a:t>
            </a:r>
            <a:r>
              <a:rPr lang="en-US" sz="1800" dirty="0">
                <a:latin typeface="Arial" pitchFamily="34" charset="0"/>
                <a:cs typeface="Arial" pitchFamily="34" charset="0"/>
              </a:rPr>
              <a:t> NUMBER := 10; -- Change this to the number you want to check</a:t>
            </a:r>
          </a:p>
          <a:p>
            <a:pPr marL="0" indent="0">
              <a:buNone/>
            </a:pPr>
            <a:endParaRPr lang="en-US" sz="1800" dirty="0">
              <a:latin typeface="Arial" pitchFamily="34" charset="0"/>
              <a:cs typeface="Arial" pitchFamily="34" charset="0"/>
            </a:endParaRPr>
          </a:p>
          <a:p>
            <a:pPr marL="0" indent="0">
              <a:buNone/>
            </a:pPr>
            <a:r>
              <a:rPr lang="en-US" sz="1800" dirty="0">
                <a:latin typeface="Arial" pitchFamily="34" charset="0"/>
                <a:cs typeface="Arial" pitchFamily="34" charset="0"/>
              </a:rPr>
              <a:t>BEGIN</a:t>
            </a:r>
          </a:p>
          <a:p>
            <a:pPr marL="0" indent="0">
              <a:buNone/>
            </a:pPr>
            <a:r>
              <a:rPr lang="en-US" sz="1800" dirty="0">
                <a:latin typeface="Arial" pitchFamily="34" charset="0"/>
                <a:cs typeface="Arial" pitchFamily="34" charset="0"/>
              </a:rPr>
              <a:t>  -- Check if the number is even</a:t>
            </a:r>
          </a:p>
          <a:p>
            <a:pPr marL="0" indent="0">
              <a:buNone/>
            </a:pPr>
            <a:r>
              <a:rPr lang="en-US" sz="1800" dirty="0">
                <a:latin typeface="Arial" pitchFamily="34" charset="0"/>
                <a:cs typeface="Arial" pitchFamily="34" charset="0"/>
              </a:rPr>
              <a:t>  IF MOD(</a:t>
            </a:r>
            <a:r>
              <a:rPr lang="en-US" sz="1800" dirty="0" err="1">
                <a:latin typeface="Arial" pitchFamily="34" charset="0"/>
                <a:cs typeface="Arial" pitchFamily="34" charset="0"/>
              </a:rPr>
              <a:t>v_number</a:t>
            </a:r>
            <a:r>
              <a:rPr lang="en-US" sz="1800" dirty="0">
                <a:latin typeface="Arial" pitchFamily="34" charset="0"/>
                <a:cs typeface="Arial" pitchFamily="34" charset="0"/>
              </a:rPr>
              <a:t>, 2) = 0 THEN</a:t>
            </a:r>
          </a:p>
          <a:p>
            <a:pPr marL="0" indent="0">
              <a:buNone/>
            </a:pPr>
            <a:r>
              <a:rPr lang="en-US" sz="1800" dirty="0">
                <a:latin typeface="Arial" pitchFamily="34" charset="0"/>
                <a:cs typeface="Arial" pitchFamily="34" charset="0"/>
              </a:rPr>
              <a:t>    DBMS_OUTPUT.PUT_LINE(</a:t>
            </a:r>
            <a:r>
              <a:rPr lang="en-US" sz="1800" dirty="0" err="1">
                <a:latin typeface="Arial" pitchFamily="34" charset="0"/>
                <a:cs typeface="Arial" pitchFamily="34" charset="0"/>
              </a:rPr>
              <a:t>v_number</a:t>
            </a:r>
            <a:r>
              <a:rPr lang="en-US" sz="1800" dirty="0">
                <a:latin typeface="Arial" pitchFamily="34" charset="0"/>
                <a:cs typeface="Arial" pitchFamily="34" charset="0"/>
              </a:rPr>
              <a:t> || ' is even.');</a:t>
            </a:r>
          </a:p>
          <a:p>
            <a:pPr marL="0" indent="0">
              <a:buNone/>
            </a:pPr>
            <a:r>
              <a:rPr lang="en-US" sz="1800" dirty="0">
                <a:latin typeface="Arial" pitchFamily="34" charset="0"/>
                <a:cs typeface="Arial" pitchFamily="34" charset="0"/>
              </a:rPr>
              <a:t>  ELSE</a:t>
            </a:r>
          </a:p>
          <a:p>
            <a:pPr marL="0" indent="0">
              <a:buNone/>
            </a:pPr>
            <a:r>
              <a:rPr lang="en-US" sz="1800" dirty="0">
                <a:latin typeface="Arial" pitchFamily="34" charset="0"/>
                <a:cs typeface="Arial" pitchFamily="34" charset="0"/>
              </a:rPr>
              <a:t>    DBMS_OUTPUT.PUT_LINE(</a:t>
            </a:r>
            <a:r>
              <a:rPr lang="en-US" sz="1800" dirty="0" err="1">
                <a:latin typeface="Arial" pitchFamily="34" charset="0"/>
                <a:cs typeface="Arial" pitchFamily="34" charset="0"/>
              </a:rPr>
              <a:t>v_number</a:t>
            </a:r>
            <a:r>
              <a:rPr lang="en-US" sz="1800" dirty="0">
                <a:latin typeface="Arial" pitchFamily="34" charset="0"/>
                <a:cs typeface="Arial" pitchFamily="34" charset="0"/>
              </a:rPr>
              <a:t> || ' is odd.');</a:t>
            </a:r>
          </a:p>
          <a:p>
            <a:pPr marL="0" indent="0">
              <a:buNone/>
            </a:pPr>
            <a:r>
              <a:rPr lang="en-US" sz="1800" dirty="0">
                <a:latin typeface="Arial" pitchFamily="34" charset="0"/>
                <a:cs typeface="Arial" pitchFamily="34" charset="0"/>
              </a:rPr>
              <a:t>  END IF;</a:t>
            </a:r>
          </a:p>
          <a:p>
            <a:pPr marL="0" indent="0">
              <a:buNone/>
            </a:pPr>
            <a:r>
              <a:rPr lang="en-US" sz="1800" dirty="0">
                <a:latin typeface="Arial" pitchFamily="34" charset="0"/>
                <a:cs typeface="Arial" pitchFamily="34" charset="0"/>
              </a:rPr>
              <a:t>END;</a:t>
            </a:r>
          </a:p>
          <a:p>
            <a:pPr marL="0" indent="0">
              <a:buNone/>
            </a:pPr>
            <a:r>
              <a:rPr lang="en-US" sz="1800" dirty="0">
                <a:latin typeface="Arial" pitchFamily="34" charset="0"/>
                <a:cs typeface="Arial" pitchFamily="34" charset="0"/>
              </a:rPr>
              <a:t>/</a:t>
            </a: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75577" r="88107" b="14808"/>
          <a:stretch/>
        </p:blipFill>
        <p:spPr bwMode="auto">
          <a:xfrm>
            <a:off x="773723" y="3896751"/>
            <a:ext cx="3187732" cy="1448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81834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fade">
                                      <p:cBhvr>
                                        <p:cTn id="12" dur="500"/>
                                        <p:tgtEl>
                                          <p:spTgt spid="3">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0" end="0"/>
                                            </p:txEl>
                                          </p:spTgt>
                                        </p:tgtEl>
                                        <p:attrNameLst>
                                          <p:attrName>style.visibility</p:attrName>
                                        </p:attrNameLst>
                                      </p:cBhvr>
                                      <p:to>
                                        <p:strVal val="visible"/>
                                      </p:to>
                                    </p:set>
                                    <p:animEffect transition="in" filter="fade">
                                      <p:cBhvr>
                                        <p:cTn id="3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9;p15">
            <a:extLst>
              <a:ext uri="{FF2B5EF4-FFF2-40B4-BE49-F238E27FC236}">
                <a16:creationId xmlns="" xmlns:a16="http://schemas.microsoft.com/office/drawing/2014/main" id="{C58FA8DC-9DCC-388A-1646-EE7CEC05AACA}"/>
              </a:ext>
            </a:extLst>
          </p:cNvPr>
          <p:cNvSpPr txBox="1"/>
          <p:nvPr/>
        </p:nvSpPr>
        <p:spPr>
          <a:xfrm>
            <a:off x="223035" y="108147"/>
            <a:ext cx="8584991" cy="677078"/>
          </a:xfrm>
          <a:prstGeom prst="rect">
            <a:avLst/>
          </a:prstGeom>
          <a:noFill/>
          <a:ln>
            <a:noFill/>
          </a:ln>
        </p:spPr>
        <p:txBody>
          <a:bodyPr spcFirstLastPara="1" wrap="square" lIns="91425" tIns="91425" rIns="91425" bIns="91425" anchor="t" anchorCtr="0">
            <a:spAutoFit/>
          </a:bodyPr>
          <a:lstStyle/>
          <a:p>
            <a:pPr lvl="0"/>
            <a:r>
              <a:rPr lang="en-IN" sz="3200" dirty="0">
                <a:solidFill>
                  <a:srgbClr val="00A4B6"/>
                </a:solidFill>
                <a:latin typeface="Proxima Nova"/>
                <a:ea typeface="Proxima Nova"/>
                <a:cs typeface="Proxima Nova"/>
                <a:sym typeface="Proxima Nova"/>
              </a:rPr>
              <a:t>Outline</a:t>
            </a:r>
            <a:endParaRPr sz="3200" dirty="0">
              <a:solidFill>
                <a:srgbClr val="00A4B6"/>
              </a:solidFill>
              <a:latin typeface="Proxima Nova"/>
              <a:ea typeface="Proxima Nova"/>
              <a:cs typeface="Proxima Nova"/>
              <a:sym typeface="Proxima Nova"/>
            </a:endParaRPr>
          </a:p>
        </p:txBody>
      </p:sp>
      <p:sp>
        <p:nvSpPr>
          <p:cNvPr id="3" name="Rectangle 2"/>
          <p:cNvSpPr/>
          <p:nvPr/>
        </p:nvSpPr>
        <p:spPr>
          <a:xfrm>
            <a:off x="729802" y="1051552"/>
            <a:ext cx="7976315" cy="3539430"/>
          </a:xfrm>
          <a:prstGeom prst="rect">
            <a:avLst/>
          </a:prstGeom>
        </p:spPr>
        <p:txBody>
          <a:bodyPr wrap="square">
            <a:spAutoFit/>
          </a:bodyPr>
          <a:lstStyle/>
          <a:p>
            <a:pPr marL="285750" indent="-285750">
              <a:buFont typeface="Wingdings" panose="05000000000000000000" pitchFamily="2" charset="2"/>
              <a:buChar char="Ø"/>
            </a:pPr>
            <a:r>
              <a:rPr lang="en-GB" sz="2800" dirty="0" smtClean="0">
                <a:latin typeface="Times New Roman" panose="02020603050405020304" pitchFamily="18" charset="0"/>
              </a:rPr>
              <a:t> View</a:t>
            </a:r>
          </a:p>
          <a:p>
            <a:pPr marL="285750" indent="-285750">
              <a:buFont typeface="Wingdings" panose="05000000000000000000" pitchFamily="2" charset="2"/>
              <a:buChar char="Ø"/>
            </a:pPr>
            <a:r>
              <a:rPr lang="en-GB" sz="2800" dirty="0" smtClean="0">
                <a:latin typeface="Times New Roman" panose="02020603050405020304" pitchFamily="18" charset="0"/>
              </a:rPr>
              <a:t> PL/SQL </a:t>
            </a:r>
            <a:r>
              <a:rPr lang="en-GB" sz="2800" dirty="0">
                <a:latin typeface="Times New Roman" panose="02020603050405020304" pitchFamily="18" charset="0"/>
              </a:rPr>
              <a:t>blocks</a:t>
            </a:r>
            <a:r>
              <a:rPr lang="en-GB" sz="2800" dirty="0" smtClean="0">
                <a:latin typeface="Times New Roman" panose="02020603050405020304" pitchFamily="18" charset="0"/>
              </a:rPr>
              <a:t>,</a:t>
            </a:r>
          </a:p>
          <a:p>
            <a:pPr marL="285750" indent="-285750">
              <a:buFont typeface="Wingdings" panose="05000000000000000000" pitchFamily="2" charset="2"/>
              <a:buChar char="Ø"/>
            </a:pPr>
            <a:r>
              <a:rPr lang="en-GB" sz="2800" dirty="0">
                <a:latin typeface="Times New Roman" panose="02020603050405020304" pitchFamily="18" charset="0"/>
              </a:rPr>
              <a:t> </a:t>
            </a:r>
            <a:r>
              <a:rPr lang="en-GB" sz="2800" dirty="0" smtClean="0">
                <a:latin typeface="Times New Roman" panose="02020603050405020304" pitchFamily="18" charset="0"/>
              </a:rPr>
              <a:t>PL/SQL </a:t>
            </a:r>
            <a:r>
              <a:rPr lang="en-GB" sz="2800" dirty="0">
                <a:latin typeface="Times New Roman" panose="02020603050405020304" pitchFamily="18" charset="0"/>
              </a:rPr>
              <a:t>data types, </a:t>
            </a:r>
            <a:endParaRPr lang="en-GB" sz="2800" dirty="0" smtClean="0">
              <a:latin typeface="Times New Roman" panose="02020603050405020304" pitchFamily="18" charset="0"/>
            </a:endParaRPr>
          </a:p>
          <a:p>
            <a:pPr marL="285750" indent="-285750">
              <a:buFont typeface="Wingdings" panose="05000000000000000000" pitchFamily="2" charset="2"/>
              <a:buChar char="Ø"/>
            </a:pPr>
            <a:r>
              <a:rPr lang="en-GB" sz="2800" dirty="0" smtClean="0">
                <a:latin typeface="Times New Roman" panose="02020603050405020304" pitchFamily="18" charset="0"/>
              </a:rPr>
              <a:t> Conditional </a:t>
            </a:r>
            <a:r>
              <a:rPr lang="en-GB" sz="2800" dirty="0">
                <a:latin typeface="Times New Roman" panose="02020603050405020304" pitchFamily="18" charset="0"/>
              </a:rPr>
              <a:t>statements </a:t>
            </a:r>
            <a:r>
              <a:rPr lang="en-GB" sz="2800" dirty="0" smtClean="0">
                <a:latin typeface="Times New Roman" panose="02020603050405020304" pitchFamily="18" charset="0"/>
              </a:rPr>
              <a:t>and looping,</a:t>
            </a:r>
          </a:p>
          <a:p>
            <a:pPr marL="285750" indent="-285750">
              <a:buFont typeface="Wingdings" panose="05000000000000000000" pitchFamily="2" charset="2"/>
              <a:buChar char="Ø"/>
            </a:pPr>
            <a:r>
              <a:rPr lang="en-GB" sz="2800" dirty="0" smtClean="0">
                <a:latin typeface="Times New Roman" panose="02020603050405020304" pitchFamily="18" charset="0"/>
              </a:rPr>
              <a:t> </a:t>
            </a:r>
            <a:r>
              <a:rPr lang="en-GB" sz="2800" dirty="0">
                <a:latin typeface="Times New Roman" panose="02020603050405020304" pitchFamily="18" charset="0"/>
              </a:rPr>
              <a:t>SQL within PL/SQL</a:t>
            </a:r>
            <a:r>
              <a:rPr lang="en-GB" sz="2800" dirty="0" smtClean="0">
                <a:latin typeface="Times New Roman" panose="02020603050405020304" pitchFamily="18" charset="0"/>
              </a:rPr>
              <a:t>,</a:t>
            </a:r>
          </a:p>
          <a:p>
            <a:pPr marL="285750" indent="-285750">
              <a:buFont typeface="Wingdings" panose="05000000000000000000" pitchFamily="2" charset="2"/>
              <a:buChar char="Ø"/>
            </a:pPr>
            <a:r>
              <a:rPr lang="en-GB" sz="2800" dirty="0" smtClean="0">
                <a:latin typeface="Times New Roman" panose="02020603050405020304" pitchFamily="18" charset="0"/>
              </a:rPr>
              <a:t> </a:t>
            </a:r>
            <a:r>
              <a:rPr lang="en-GB" sz="2800" dirty="0">
                <a:latin typeface="Times New Roman" panose="02020603050405020304" pitchFamily="18" charset="0"/>
              </a:rPr>
              <a:t>Error Handling Cursors</a:t>
            </a:r>
            <a:r>
              <a:rPr lang="en-GB" sz="2800" dirty="0" smtClean="0">
                <a:latin typeface="Times New Roman" panose="02020603050405020304" pitchFamily="18" charset="0"/>
              </a:rPr>
              <a:t>,</a:t>
            </a:r>
          </a:p>
          <a:p>
            <a:pPr marL="285750" indent="-285750">
              <a:buFont typeface="Wingdings" panose="05000000000000000000" pitchFamily="2" charset="2"/>
              <a:buChar char="Ø"/>
            </a:pPr>
            <a:r>
              <a:rPr lang="en-GB" sz="2800" dirty="0" smtClean="0">
                <a:latin typeface="Times New Roman" panose="02020603050405020304" pitchFamily="18" charset="0"/>
              </a:rPr>
              <a:t> Stored Procedures </a:t>
            </a:r>
            <a:r>
              <a:rPr lang="en-GB" sz="2800" dirty="0">
                <a:latin typeface="Times New Roman" panose="02020603050405020304" pitchFamily="18" charset="0"/>
              </a:rPr>
              <a:t>and Stored </a:t>
            </a:r>
            <a:r>
              <a:rPr lang="en-GB" sz="2800" dirty="0" smtClean="0">
                <a:latin typeface="Times New Roman" panose="02020603050405020304" pitchFamily="18" charset="0"/>
              </a:rPr>
              <a:t>Function,</a:t>
            </a:r>
          </a:p>
          <a:p>
            <a:pPr marL="285750" indent="-285750">
              <a:buFont typeface="Wingdings" panose="05000000000000000000" pitchFamily="2" charset="2"/>
              <a:buChar char="Ø"/>
            </a:pPr>
            <a:r>
              <a:rPr lang="en-GB" sz="2800" dirty="0" smtClean="0">
                <a:latin typeface="Times New Roman" panose="02020603050405020304" pitchFamily="18" charset="0"/>
              </a:rPr>
              <a:t> </a:t>
            </a:r>
            <a:r>
              <a:rPr lang="en-GB" sz="2800" dirty="0">
                <a:latin typeface="Times New Roman" panose="02020603050405020304" pitchFamily="18" charset="0"/>
              </a:rPr>
              <a:t>Database Triggers</a:t>
            </a:r>
            <a:endParaRPr lang="en-IN" sz="2800" dirty="0"/>
          </a:p>
        </p:txBody>
      </p:sp>
    </p:spTree>
    <p:extLst>
      <p:ext uri="{BB962C8B-B14F-4D97-AF65-F5344CB8AC3E}">
        <p14:creationId xmlns:p14="http://schemas.microsoft.com/office/powerpoint/2010/main" val="42163056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IF </a:t>
            </a:r>
            <a:r>
              <a:rPr lang="en-IN" dirty="0"/>
              <a:t>Statement</a:t>
            </a:r>
          </a:p>
        </p:txBody>
      </p:sp>
      <p:sp>
        <p:nvSpPr>
          <p:cNvPr id="3" name="Content Placeholder 2"/>
          <p:cNvSpPr>
            <a:spLocks noGrp="1"/>
          </p:cNvSpPr>
          <p:nvPr>
            <p:ph idx="1"/>
          </p:nvPr>
        </p:nvSpPr>
        <p:spPr/>
        <p:txBody>
          <a:bodyPr/>
          <a:lstStyle/>
          <a:p>
            <a:r>
              <a:rPr lang="en-US" b="1" dirty="0"/>
              <a:t>PL/SQL Nested IF </a:t>
            </a:r>
            <a:r>
              <a:rPr lang="en-US" b="1" dirty="0" smtClean="0"/>
              <a:t>statement</a:t>
            </a:r>
          </a:p>
          <a:p>
            <a:pPr marL="0" indent="0">
              <a:buNone/>
            </a:pPr>
            <a:r>
              <a:rPr lang="en-US" dirty="0"/>
              <a:t>IF </a:t>
            </a:r>
            <a:r>
              <a:rPr lang="en-US" dirty="0" smtClean="0"/>
              <a:t>condition1 </a:t>
            </a:r>
            <a:r>
              <a:rPr lang="en-US" dirty="0"/>
              <a:t>THEN</a:t>
            </a:r>
          </a:p>
          <a:p>
            <a:pPr marL="0" indent="0">
              <a:buNone/>
            </a:pPr>
            <a:r>
              <a:rPr lang="en-US" dirty="0"/>
              <a:t>    IF </a:t>
            </a:r>
            <a:r>
              <a:rPr lang="en-US" dirty="0" smtClean="0"/>
              <a:t>condition2 </a:t>
            </a:r>
            <a:r>
              <a:rPr lang="en-US" dirty="0"/>
              <a:t>THEN</a:t>
            </a:r>
          </a:p>
          <a:p>
            <a:pPr marL="0" indent="0">
              <a:buNone/>
            </a:pPr>
            <a:r>
              <a:rPr lang="en-US" dirty="0"/>
              <a:t>        </a:t>
            </a:r>
            <a:r>
              <a:rPr lang="en-US" dirty="0" err="1" smtClean="0"/>
              <a:t>nestedifstatements</a:t>
            </a:r>
            <a:r>
              <a:rPr lang="en-US" dirty="0"/>
              <a:t>;</a:t>
            </a:r>
          </a:p>
          <a:p>
            <a:pPr marL="0" indent="0">
              <a:buNone/>
            </a:pPr>
            <a:r>
              <a:rPr lang="en-US" dirty="0"/>
              <a:t>    END IF;</a:t>
            </a:r>
          </a:p>
          <a:p>
            <a:pPr marL="0" indent="0">
              <a:buNone/>
            </a:pPr>
            <a:r>
              <a:rPr lang="en-US" dirty="0"/>
              <a:t>ELSE</a:t>
            </a:r>
          </a:p>
          <a:p>
            <a:pPr marL="0" indent="0">
              <a:buNone/>
            </a:pPr>
            <a:r>
              <a:rPr lang="en-US" dirty="0"/>
              <a:t>    </a:t>
            </a:r>
            <a:r>
              <a:rPr lang="en-US" dirty="0" err="1" smtClean="0"/>
              <a:t>elsestatements</a:t>
            </a:r>
            <a:r>
              <a:rPr lang="en-US" dirty="0"/>
              <a:t>;</a:t>
            </a:r>
          </a:p>
          <a:p>
            <a:pPr marL="0" indent="0">
              <a:buNone/>
            </a:pPr>
            <a:r>
              <a:rPr lang="en-US" dirty="0"/>
              <a:t>END IF; </a:t>
            </a:r>
          </a:p>
        </p:txBody>
      </p:sp>
      <p:sp>
        <p:nvSpPr>
          <p:cNvPr id="4" name="Content Placeholder 2"/>
          <p:cNvSpPr txBox="1">
            <a:spLocks/>
          </p:cNvSpPr>
          <p:nvPr/>
        </p:nvSpPr>
        <p:spPr>
          <a:xfrm>
            <a:off x="4722124" y="879366"/>
            <a:ext cx="7274257"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dirty="0">
              <a:latin typeface="Arial" pitchFamily="34" charset="0"/>
              <a:cs typeface="Arial" pitchFamily="34" charset="0"/>
            </a:endParaRPr>
          </a:p>
        </p:txBody>
      </p:sp>
    </p:spTree>
    <p:extLst>
      <p:ext uri="{BB962C8B-B14F-4D97-AF65-F5344CB8AC3E}">
        <p14:creationId xmlns:p14="http://schemas.microsoft.com/office/powerpoint/2010/main" val="1766458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nodePh="1">
                                  <p:stCondLst>
                                    <p:cond delay="0"/>
                                  </p:stCondLst>
                                  <p:endCondLst>
                                    <p:cond evt="begin" delay="0">
                                      <p:tn val="10"/>
                                    </p:cond>
                                  </p:end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Case</a:t>
            </a:r>
            <a:endParaRPr lang="en-IN" dirty="0"/>
          </a:p>
        </p:txBody>
      </p:sp>
      <p:sp>
        <p:nvSpPr>
          <p:cNvPr id="3" name="Content Placeholder 2"/>
          <p:cNvSpPr>
            <a:spLocks noGrp="1"/>
          </p:cNvSpPr>
          <p:nvPr>
            <p:ph idx="1"/>
          </p:nvPr>
        </p:nvSpPr>
        <p:spPr/>
        <p:txBody>
          <a:bodyPr/>
          <a:lstStyle/>
          <a:p>
            <a:r>
              <a:rPr lang="en-US" b="1" dirty="0" smtClean="0"/>
              <a:t>PL/SQL </a:t>
            </a:r>
            <a:r>
              <a:rPr lang="en-US" b="1" dirty="0"/>
              <a:t>CASE…</a:t>
            </a:r>
          </a:p>
          <a:p>
            <a:endParaRPr lang="en-US" dirty="0">
              <a:latin typeface="Cambria" panose="02040503050406030204" pitchFamily="18" charset="0"/>
              <a:ea typeface="Cambria" panose="02040503050406030204" pitchFamily="18" charset="0"/>
            </a:endParaRPr>
          </a:p>
          <a:p>
            <a:pPr marL="0" indent="0">
              <a:buNone/>
            </a:pPr>
            <a:r>
              <a:rPr lang="en-US" dirty="0">
                <a:latin typeface="Cambria" panose="02040503050406030204" pitchFamily="18" charset="0"/>
                <a:ea typeface="Cambria" panose="02040503050406030204" pitchFamily="18" charset="0"/>
              </a:rPr>
              <a:t>CASE</a:t>
            </a:r>
          </a:p>
          <a:p>
            <a:pPr marL="0" indent="0">
              <a:buNone/>
            </a:pPr>
            <a:r>
              <a:rPr lang="en-US" dirty="0">
                <a:latin typeface="Cambria" panose="02040503050406030204" pitchFamily="18" charset="0"/>
                <a:ea typeface="Cambria" panose="02040503050406030204" pitchFamily="18" charset="0"/>
              </a:rPr>
              <a:t>WHEN VARIABLE = VALUE THEN</a:t>
            </a:r>
          </a:p>
          <a:p>
            <a:pPr marL="0" indent="0">
              <a:buNone/>
            </a:pPr>
            <a:r>
              <a:rPr lang="en-US" dirty="0">
                <a:latin typeface="Cambria" panose="02040503050406030204" pitchFamily="18" charset="0"/>
                <a:ea typeface="Cambria" panose="02040503050406030204" pitchFamily="18" charset="0"/>
              </a:rPr>
              <a:t>    &lt;Code&gt;</a:t>
            </a:r>
          </a:p>
          <a:p>
            <a:pPr marL="0" indent="0">
              <a:buNone/>
            </a:pPr>
            <a:r>
              <a:rPr lang="en-US" dirty="0">
                <a:latin typeface="Cambria" panose="02040503050406030204" pitchFamily="18" charset="0"/>
                <a:ea typeface="Cambria" panose="02040503050406030204" pitchFamily="18" charset="0"/>
              </a:rPr>
              <a:t>WHEN VARIABLE = VALUE THEN</a:t>
            </a:r>
          </a:p>
          <a:p>
            <a:pPr marL="0" indent="0">
              <a:buNone/>
            </a:pPr>
            <a:r>
              <a:rPr lang="en-US" dirty="0">
                <a:latin typeface="Cambria" panose="02040503050406030204" pitchFamily="18" charset="0"/>
                <a:ea typeface="Cambria" panose="02040503050406030204" pitchFamily="18" charset="0"/>
              </a:rPr>
              <a:t>    &lt;Code&gt;</a:t>
            </a:r>
          </a:p>
          <a:p>
            <a:pPr marL="0" indent="0">
              <a:buNone/>
            </a:pPr>
            <a:r>
              <a:rPr lang="en-US" dirty="0">
                <a:latin typeface="Cambria" panose="02040503050406030204" pitchFamily="18" charset="0"/>
                <a:ea typeface="Cambria" panose="02040503050406030204" pitchFamily="18" charset="0"/>
              </a:rPr>
              <a:t>ELSE</a:t>
            </a:r>
          </a:p>
          <a:p>
            <a:pPr marL="0" indent="0">
              <a:buNone/>
            </a:pPr>
            <a:r>
              <a:rPr lang="en-US" dirty="0">
                <a:latin typeface="Cambria" panose="02040503050406030204" pitchFamily="18" charset="0"/>
                <a:ea typeface="Cambria" panose="02040503050406030204" pitchFamily="18" charset="0"/>
              </a:rPr>
              <a:t>     &lt;Code&gt;</a:t>
            </a:r>
          </a:p>
          <a:p>
            <a:pPr marL="0" indent="0">
              <a:buNone/>
            </a:pPr>
            <a:r>
              <a:rPr lang="en-US" dirty="0">
                <a:latin typeface="Cambria" panose="02040503050406030204" pitchFamily="18" charset="0"/>
                <a:ea typeface="Cambria" panose="02040503050406030204" pitchFamily="18" charset="0"/>
              </a:rPr>
              <a:t>END CASE;</a:t>
            </a:r>
          </a:p>
          <a:p>
            <a:endParaRPr lang="en-US" dirty="0"/>
          </a:p>
        </p:txBody>
      </p:sp>
      <p:sp>
        <p:nvSpPr>
          <p:cNvPr id="4" name="Content Placeholder 2"/>
          <p:cNvSpPr txBox="1">
            <a:spLocks/>
          </p:cNvSpPr>
          <p:nvPr/>
        </p:nvSpPr>
        <p:spPr>
          <a:xfrm>
            <a:off x="4722124" y="879366"/>
            <a:ext cx="7274257"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dirty="0">
              <a:latin typeface="Arial" pitchFamily="34" charset="0"/>
              <a:cs typeface="Arial" pitchFamily="34" charset="0"/>
            </a:endParaRPr>
          </a:p>
        </p:txBody>
      </p:sp>
    </p:spTree>
    <p:extLst>
      <p:ext uri="{BB962C8B-B14F-4D97-AF65-F5344CB8AC3E}">
        <p14:creationId xmlns:p14="http://schemas.microsoft.com/office/powerpoint/2010/main" val="3280395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nodePh="1">
                                  <p:stCondLst>
                                    <p:cond delay="0"/>
                                  </p:stCondLst>
                                  <p:endCondLst>
                                    <p:cond evt="begin" delay="0">
                                      <p:tn val="50"/>
                                    </p:cond>
                                  </p:endCondLst>
                                  <p:childTnLst>
                                    <p:set>
                                      <p:cBhvr>
                                        <p:cTn id="51" dur="1" fill="hold">
                                          <p:stCondLst>
                                            <p:cond delay="0"/>
                                          </p:stCondLst>
                                        </p:cTn>
                                        <p:tgtEl>
                                          <p:spTgt spid="4">
                                            <p:txEl>
                                              <p:pRg st="0" end="0"/>
                                            </p:txEl>
                                          </p:spTgt>
                                        </p:tgtEl>
                                        <p:attrNameLst>
                                          <p:attrName>style.visibility</p:attrName>
                                        </p:attrNameLst>
                                      </p:cBhvr>
                                      <p:to>
                                        <p:strVal val="visible"/>
                                      </p:to>
                                    </p:set>
                                    <p:animEffect transition="in" filter="fade">
                                      <p:cBhvr>
                                        <p:cTn id="5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FOR LOOP</a:t>
            </a:r>
          </a:p>
        </p:txBody>
      </p:sp>
      <p:sp>
        <p:nvSpPr>
          <p:cNvPr id="3" name="Content Placeholder 2"/>
          <p:cNvSpPr>
            <a:spLocks noGrp="1"/>
          </p:cNvSpPr>
          <p:nvPr>
            <p:ph idx="1"/>
          </p:nvPr>
        </p:nvSpPr>
        <p:spPr/>
        <p:txBody>
          <a:bodyPr/>
          <a:lstStyle/>
          <a:p>
            <a:pPr marL="0" indent="0">
              <a:buNone/>
            </a:pPr>
            <a:endParaRPr lang="en-US" dirty="0" smtClean="0"/>
          </a:p>
          <a:p>
            <a:pPr marL="0" indent="0">
              <a:buNone/>
            </a:pPr>
            <a:r>
              <a:rPr lang="en-US" dirty="0">
                <a:latin typeface="Cambria" panose="02040503050406030204" pitchFamily="18" charset="0"/>
                <a:ea typeface="Cambria" panose="02040503050406030204" pitchFamily="18" charset="0"/>
              </a:rPr>
              <a:t>FOR  &lt;Variable&gt; IN &lt;Min&gt; .. &lt;Max&gt;</a:t>
            </a:r>
          </a:p>
          <a:p>
            <a:pPr marL="0" indent="0">
              <a:buNone/>
            </a:pPr>
            <a:r>
              <a:rPr lang="en-US" dirty="0">
                <a:latin typeface="Cambria" panose="02040503050406030204" pitchFamily="18" charset="0"/>
                <a:ea typeface="Cambria" panose="02040503050406030204" pitchFamily="18" charset="0"/>
              </a:rPr>
              <a:t>Loop</a:t>
            </a:r>
          </a:p>
          <a:p>
            <a:pPr marL="0" indent="0">
              <a:buNone/>
            </a:pPr>
            <a:r>
              <a:rPr lang="en-US" dirty="0">
                <a:latin typeface="Cambria" panose="02040503050406030204" pitchFamily="18" charset="0"/>
                <a:ea typeface="Cambria" panose="02040503050406030204" pitchFamily="18" charset="0"/>
              </a:rPr>
              <a:t>&lt;Code&gt;</a:t>
            </a:r>
          </a:p>
          <a:p>
            <a:pPr marL="0" indent="0">
              <a:buNone/>
            </a:pPr>
            <a:r>
              <a:rPr lang="en-US" dirty="0">
                <a:latin typeface="Cambria" panose="02040503050406030204" pitchFamily="18" charset="0"/>
                <a:ea typeface="Cambria" panose="02040503050406030204" pitchFamily="18" charset="0"/>
              </a:rPr>
              <a:t>End Loop;</a:t>
            </a:r>
          </a:p>
        </p:txBody>
      </p:sp>
      <p:sp>
        <p:nvSpPr>
          <p:cNvPr id="4" name="Content Placeholder 2"/>
          <p:cNvSpPr txBox="1">
            <a:spLocks/>
          </p:cNvSpPr>
          <p:nvPr/>
        </p:nvSpPr>
        <p:spPr>
          <a:xfrm>
            <a:off x="5076967" y="879366"/>
            <a:ext cx="6919414"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latin typeface="Arial" pitchFamily="34" charset="0"/>
                <a:cs typeface="Arial" pitchFamily="34" charset="0"/>
              </a:rPr>
              <a:t>Example: Print 1 to 5</a:t>
            </a:r>
          </a:p>
          <a:p>
            <a:pPr marL="0" indent="0">
              <a:buNone/>
            </a:pPr>
            <a:r>
              <a:rPr lang="en-US" sz="1800" dirty="0" smtClean="0">
                <a:latin typeface="Arial" pitchFamily="34" charset="0"/>
                <a:cs typeface="Arial" pitchFamily="34" charset="0"/>
              </a:rPr>
              <a:t>BEGIN</a:t>
            </a:r>
            <a:endParaRPr lang="en-US" sz="1800" dirty="0">
              <a:latin typeface="Arial" pitchFamily="34" charset="0"/>
              <a:cs typeface="Arial" pitchFamily="34" charset="0"/>
            </a:endParaRPr>
          </a:p>
          <a:p>
            <a:pPr marL="0" indent="0">
              <a:buNone/>
            </a:pPr>
            <a:r>
              <a:rPr lang="en-US" sz="1800" dirty="0">
                <a:latin typeface="Arial" pitchFamily="34" charset="0"/>
                <a:cs typeface="Arial" pitchFamily="34" charset="0"/>
              </a:rPr>
              <a:t>  FOR </a:t>
            </a:r>
            <a:r>
              <a:rPr lang="en-US" sz="1800" dirty="0" err="1">
                <a:latin typeface="Arial" pitchFamily="34" charset="0"/>
                <a:cs typeface="Arial" pitchFamily="34" charset="0"/>
              </a:rPr>
              <a:t>l_counter</a:t>
            </a:r>
            <a:r>
              <a:rPr lang="en-US" sz="1800" dirty="0">
                <a:latin typeface="Arial" pitchFamily="34" charset="0"/>
                <a:cs typeface="Arial" pitchFamily="34" charset="0"/>
              </a:rPr>
              <a:t> IN 1..5</a:t>
            </a:r>
          </a:p>
          <a:p>
            <a:pPr marL="0" indent="0">
              <a:buNone/>
            </a:pPr>
            <a:r>
              <a:rPr lang="en-US" sz="1800" dirty="0">
                <a:latin typeface="Arial" pitchFamily="34" charset="0"/>
                <a:cs typeface="Arial" pitchFamily="34" charset="0"/>
              </a:rPr>
              <a:t>  LOOP</a:t>
            </a:r>
          </a:p>
          <a:p>
            <a:pPr marL="0" indent="0">
              <a:buNone/>
            </a:pPr>
            <a:r>
              <a:rPr lang="en-US" sz="1800" dirty="0">
                <a:latin typeface="Arial" pitchFamily="34" charset="0"/>
                <a:cs typeface="Arial" pitchFamily="34" charset="0"/>
              </a:rPr>
              <a:t>    DBMS_OUTPUT.PUT_LINE( </a:t>
            </a:r>
            <a:r>
              <a:rPr lang="en-US" sz="1800" dirty="0" err="1">
                <a:latin typeface="Arial" pitchFamily="34" charset="0"/>
                <a:cs typeface="Arial" pitchFamily="34" charset="0"/>
              </a:rPr>
              <a:t>l_counter</a:t>
            </a:r>
            <a:r>
              <a:rPr lang="en-US" sz="1800" dirty="0">
                <a:latin typeface="Arial" pitchFamily="34" charset="0"/>
                <a:cs typeface="Arial" pitchFamily="34" charset="0"/>
              </a:rPr>
              <a:t> );</a:t>
            </a:r>
          </a:p>
          <a:p>
            <a:pPr marL="0" indent="0">
              <a:buNone/>
            </a:pPr>
            <a:r>
              <a:rPr lang="en-US" sz="1800" dirty="0">
                <a:latin typeface="Arial" pitchFamily="34" charset="0"/>
                <a:cs typeface="Arial" pitchFamily="34" charset="0"/>
              </a:rPr>
              <a:t>  END LOOP;</a:t>
            </a:r>
          </a:p>
          <a:p>
            <a:pPr marL="0" indent="0">
              <a:buNone/>
            </a:pPr>
            <a:r>
              <a:rPr lang="en-US" sz="1800" dirty="0">
                <a:latin typeface="Arial" pitchFamily="34" charset="0"/>
                <a:cs typeface="Arial" pitchFamily="34" charset="0"/>
              </a:rPr>
              <a:t>END</a:t>
            </a:r>
            <a:r>
              <a:rPr lang="en-US" sz="1800" dirty="0" smtClean="0">
                <a:latin typeface="Arial" pitchFamily="34" charset="0"/>
                <a:cs typeface="Arial" pitchFamily="34" charset="0"/>
              </a:rPr>
              <a:t>;</a:t>
            </a:r>
          </a:p>
          <a:p>
            <a:pPr marL="0" indent="0">
              <a:buNone/>
            </a:pPr>
            <a:endParaRPr lang="en-US" sz="1800" dirty="0">
              <a:latin typeface="Arial" pitchFamily="34" charset="0"/>
              <a:cs typeface="Arial" pitchFamily="34" charset="0"/>
            </a:endParaRPr>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189" t="75384" r="94702" b="10963"/>
          <a:stretch/>
        </p:blipFill>
        <p:spPr bwMode="auto">
          <a:xfrm>
            <a:off x="2124222" y="3249636"/>
            <a:ext cx="2236762" cy="26468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54781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WHILE LOOP</a:t>
            </a:r>
            <a:endParaRPr lang="en-IN" dirty="0"/>
          </a:p>
        </p:txBody>
      </p:sp>
      <p:sp>
        <p:nvSpPr>
          <p:cNvPr id="3" name="Content Placeholder 2"/>
          <p:cNvSpPr>
            <a:spLocks noGrp="1"/>
          </p:cNvSpPr>
          <p:nvPr>
            <p:ph idx="1"/>
          </p:nvPr>
        </p:nvSpPr>
        <p:spPr/>
        <p:txBody>
          <a:bodyPr/>
          <a:lstStyle/>
          <a:p>
            <a:pPr marL="0" indent="0">
              <a:buNone/>
            </a:pPr>
            <a:endParaRPr lang="en-US" dirty="0" smtClean="0"/>
          </a:p>
          <a:p>
            <a:pPr marL="0" indent="0">
              <a:buNone/>
            </a:pPr>
            <a:r>
              <a:rPr lang="en-US" dirty="0"/>
              <a:t>WHILE condition</a:t>
            </a:r>
          </a:p>
          <a:p>
            <a:pPr marL="0" indent="0">
              <a:buNone/>
            </a:pPr>
            <a:r>
              <a:rPr lang="en-US" dirty="0"/>
              <a:t>LOOP</a:t>
            </a:r>
          </a:p>
          <a:p>
            <a:pPr marL="0" indent="0">
              <a:buNone/>
            </a:pPr>
            <a:r>
              <a:rPr lang="en-US" dirty="0"/>
              <a:t>    statements;</a:t>
            </a:r>
          </a:p>
          <a:p>
            <a:pPr marL="0" indent="0">
              <a:buNone/>
            </a:pPr>
            <a:r>
              <a:rPr lang="en-US" dirty="0"/>
              <a:t>END LOOP;</a:t>
            </a:r>
          </a:p>
        </p:txBody>
      </p:sp>
      <p:sp>
        <p:nvSpPr>
          <p:cNvPr id="4" name="Content Placeholder 2"/>
          <p:cNvSpPr txBox="1">
            <a:spLocks/>
          </p:cNvSpPr>
          <p:nvPr/>
        </p:nvSpPr>
        <p:spPr>
          <a:xfrm>
            <a:off x="5076967" y="879366"/>
            <a:ext cx="6919414"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latin typeface="Arial" pitchFamily="34" charset="0"/>
                <a:cs typeface="Arial" pitchFamily="34" charset="0"/>
              </a:rPr>
              <a:t>Example: Print 1 to 5</a:t>
            </a:r>
          </a:p>
          <a:p>
            <a:pPr marL="0" indent="0">
              <a:buNone/>
            </a:pPr>
            <a:r>
              <a:rPr lang="en-US" sz="1800" dirty="0">
                <a:latin typeface="Arial" pitchFamily="34" charset="0"/>
                <a:cs typeface="Arial" pitchFamily="34" charset="0"/>
              </a:rPr>
              <a:t>DECLARE</a:t>
            </a:r>
          </a:p>
          <a:p>
            <a:pPr marL="0" indent="0">
              <a:buNone/>
            </a:pPr>
            <a:r>
              <a:rPr lang="en-US" sz="1800" dirty="0">
                <a:latin typeface="Arial" pitchFamily="34" charset="0"/>
                <a:cs typeface="Arial" pitchFamily="34" charset="0"/>
              </a:rPr>
              <a:t>  </a:t>
            </a:r>
            <a:r>
              <a:rPr lang="en-US" sz="1800" dirty="0" err="1">
                <a:latin typeface="Arial" pitchFamily="34" charset="0"/>
                <a:cs typeface="Arial" pitchFamily="34" charset="0"/>
              </a:rPr>
              <a:t>n_counter</a:t>
            </a:r>
            <a:r>
              <a:rPr lang="en-US" sz="1800" dirty="0">
                <a:latin typeface="Arial" pitchFamily="34" charset="0"/>
                <a:cs typeface="Arial" pitchFamily="34" charset="0"/>
              </a:rPr>
              <a:t> NUMBER := 1;</a:t>
            </a:r>
          </a:p>
          <a:p>
            <a:pPr marL="0" indent="0">
              <a:buNone/>
            </a:pPr>
            <a:r>
              <a:rPr lang="en-US" sz="1800" dirty="0">
                <a:latin typeface="Arial" pitchFamily="34" charset="0"/>
                <a:cs typeface="Arial" pitchFamily="34" charset="0"/>
              </a:rPr>
              <a:t>BEGIN</a:t>
            </a:r>
          </a:p>
          <a:p>
            <a:pPr marL="0" indent="0">
              <a:buNone/>
            </a:pPr>
            <a:r>
              <a:rPr lang="en-US" sz="1800" dirty="0">
                <a:latin typeface="Arial" pitchFamily="34" charset="0"/>
                <a:cs typeface="Arial" pitchFamily="34" charset="0"/>
              </a:rPr>
              <a:t>  WHILE </a:t>
            </a:r>
            <a:r>
              <a:rPr lang="en-US" sz="1800" dirty="0" err="1">
                <a:latin typeface="Arial" pitchFamily="34" charset="0"/>
                <a:cs typeface="Arial" pitchFamily="34" charset="0"/>
              </a:rPr>
              <a:t>n_counter</a:t>
            </a:r>
            <a:r>
              <a:rPr lang="en-US" sz="1800" dirty="0">
                <a:latin typeface="Arial" pitchFamily="34" charset="0"/>
                <a:cs typeface="Arial" pitchFamily="34" charset="0"/>
              </a:rPr>
              <a:t> &lt;= 5</a:t>
            </a:r>
          </a:p>
          <a:p>
            <a:pPr marL="0" indent="0">
              <a:buNone/>
            </a:pPr>
            <a:r>
              <a:rPr lang="en-US" sz="1800" dirty="0">
                <a:latin typeface="Arial" pitchFamily="34" charset="0"/>
                <a:cs typeface="Arial" pitchFamily="34" charset="0"/>
              </a:rPr>
              <a:t>  LOOP</a:t>
            </a:r>
          </a:p>
          <a:p>
            <a:pPr marL="0" indent="0">
              <a:buNone/>
            </a:pPr>
            <a:r>
              <a:rPr lang="en-US" sz="1800" dirty="0">
                <a:latin typeface="Arial" pitchFamily="34" charset="0"/>
                <a:cs typeface="Arial" pitchFamily="34" charset="0"/>
              </a:rPr>
              <a:t>    DBMS_OUTPUT.PUT_LINE( 'Counter : ' || </a:t>
            </a:r>
            <a:r>
              <a:rPr lang="en-US" sz="1800" dirty="0" err="1">
                <a:latin typeface="Arial" pitchFamily="34" charset="0"/>
                <a:cs typeface="Arial" pitchFamily="34" charset="0"/>
              </a:rPr>
              <a:t>n_counter</a:t>
            </a:r>
            <a:r>
              <a:rPr lang="en-US" sz="1800" dirty="0">
                <a:latin typeface="Arial" pitchFamily="34" charset="0"/>
                <a:cs typeface="Arial" pitchFamily="34" charset="0"/>
              </a:rPr>
              <a:t> );</a:t>
            </a:r>
          </a:p>
          <a:p>
            <a:pPr marL="0" indent="0">
              <a:buNone/>
            </a:pPr>
            <a:r>
              <a:rPr lang="en-US" sz="1800" dirty="0">
                <a:latin typeface="Arial" pitchFamily="34" charset="0"/>
                <a:cs typeface="Arial" pitchFamily="34" charset="0"/>
              </a:rPr>
              <a:t>    </a:t>
            </a:r>
            <a:r>
              <a:rPr lang="en-US" sz="1800" dirty="0" err="1">
                <a:latin typeface="Arial" pitchFamily="34" charset="0"/>
                <a:cs typeface="Arial" pitchFamily="34" charset="0"/>
              </a:rPr>
              <a:t>n_counter</a:t>
            </a:r>
            <a:r>
              <a:rPr lang="en-US" sz="1800" dirty="0">
                <a:latin typeface="Arial" pitchFamily="34" charset="0"/>
                <a:cs typeface="Arial" pitchFamily="34" charset="0"/>
              </a:rPr>
              <a:t> := </a:t>
            </a:r>
            <a:r>
              <a:rPr lang="en-US" sz="1800" dirty="0" err="1">
                <a:latin typeface="Arial" pitchFamily="34" charset="0"/>
                <a:cs typeface="Arial" pitchFamily="34" charset="0"/>
              </a:rPr>
              <a:t>n_counter</a:t>
            </a:r>
            <a:r>
              <a:rPr lang="en-US" sz="1800" dirty="0">
                <a:latin typeface="Arial" pitchFamily="34" charset="0"/>
                <a:cs typeface="Arial" pitchFamily="34" charset="0"/>
              </a:rPr>
              <a:t> + 1;</a:t>
            </a:r>
          </a:p>
          <a:p>
            <a:pPr marL="0" indent="0">
              <a:buNone/>
            </a:pPr>
            <a:r>
              <a:rPr lang="en-US" sz="1800" dirty="0">
                <a:latin typeface="Arial" pitchFamily="34" charset="0"/>
                <a:cs typeface="Arial" pitchFamily="34" charset="0"/>
              </a:rPr>
              <a:t>  END LOOP;</a:t>
            </a:r>
          </a:p>
          <a:p>
            <a:pPr marL="0" indent="0">
              <a:buNone/>
            </a:pPr>
            <a:r>
              <a:rPr lang="en-US" sz="1800" dirty="0">
                <a:latin typeface="Arial" pitchFamily="34" charset="0"/>
                <a:cs typeface="Arial" pitchFamily="34" charset="0"/>
              </a:rPr>
              <a:t>END</a:t>
            </a:r>
            <a:r>
              <a:rPr lang="en-US" sz="1800" dirty="0" smtClean="0">
                <a:latin typeface="Arial" pitchFamily="34" charset="0"/>
                <a:cs typeface="Arial" pitchFamily="34" charset="0"/>
              </a:rPr>
              <a:t>;</a:t>
            </a:r>
          </a:p>
          <a:p>
            <a:pPr marL="0" indent="0">
              <a:buNone/>
            </a:pPr>
            <a:r>
              <a:rPr lang="en-US" sz="1800" dirty="0">
                <a:latin typeface="Arial" pitchFamily="34" charset="0"/>
                <a:cs typeface="Arial" pitchFamily="34" charset="0"/>
              </a:rPr>
              <a:t>/</a:t>
            </a:r>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76346" r="91783" b="11827"/>
          <a:stretch/>
        </p:blipFill>
        <p:spPr bwMode="auto">
          <a:xfrm>
            <a:off x="506437" y="3242066"/>
            <a:ext cx="2630658" cy="2128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59323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547" y="104206"/>
            <a:ext cx="10515600" cy="600790"/>
          </a:xfrm>
        </p:spPr>
        <p:txBody>
          <a:bodyPr>
            <a:normAutofit fontScale="90000"/>
          </a:bodyPr>
          <a:lstStyle/>
          <a:p>
            <a:r>
              <a:rPr lang="en-US" b="1" dirty="0" smtClean="0">
                <a:solidFill>
                  <a:schemeClr val="tx1"/>
                </a:solidFill>
                <a:latin typeface="Cambria" panose="02040503050406030204" pitchFamily="18" charset="0"/>
                <a:ea typeface="Cambria" panose="02040503050406030204" pitchFamily="18" charset="0"/>
              </a:rPr>
              <a:t>PL/SQL Examples</a:t>
            </a:r>
            <a:endParaRPr lang="en-US" b="1" dirty="0">
              <a:solidFill>
                <a:schemeClr val="tx1"/>
              </a:solidFill>
              <a:latin typeface="Cambria" panose="02040503050406030204" pitchFamily="18" charset="0"/>
              <a:ea typeface="Cambria" panose="02040503050406030204" pitchFamily="18" charset="0"/>
            </a:endParaRPr>
          </a:p>
        </p:txBody>
      </p:sp>
      <p:sp>
        <p:nvSpPr>
          <p:cNvPr id="9" name="TextBox 8">
            <a:extLst>
              <a:ext uri="{FF2B5EF4-FFF2-40B4-BE49-F238E27FC236}">
                <a16:creationId xmlns="" xmlns:a16="http://schemas.microsoft.com/office/drawing/2014/main" id="{895E73E8-5ED5-4569-B052-FE3DD090683E}"/>
              </a:ext>
            </a:extLst>
          </p:cNvPr>
          <p:cNvSpPr txBox="1"/>
          <p:nvPr/>
        </p:nvSpPr>
        <p:spPr>
          <a:xfrm>
            <a:off x="257578" y="901329"/>
            <a:ext cx="7966166" cy="461665"/>
          </a:xfrm>
          <a:prstGeom prst="rect">
            <a:avLst/>
          </a:prstGeom>
          <a:noFill/>
        </p:spPr>
        <p:txBody>
          <a:bodyPr wrap="square">
            <a:spAutoFit/>
          </a:bodyPr>
          <a:lstStyle/>
          <a:p>
            <a:r>
              <a:rPr lang="en-US" sz="2400" b="1" spc="15" dirty="0">
                <a:solidFill>
                  <a:srgbClr val="4D4D4D"/>
                </a:solidFill>
                <a:effectLst/>
                <a:latin typeface="Cambria" panose="02040503050406030204" pitchFamily="18" charset="0"/>
                <a:ea typeface="Cambria" panose="02040503050406030204" pitchFamily="18" charset="0"/>
              </a:rPr>
              <a:t>Write a PL/SQL block to find maximum of 2 numbers</a:t>
            </a:r>
            <a:endParaRPr lang="en-US" sz="2400" b="1" dirty="0">
              <a:latin typeface="Cambria" panose="02040503050406030204" pitchFamily="18" charset="0"/>
              <a:ea typeface="Cambria" panose="02040503050406030204" pitchFamily="18" charset="0"/>
            </a:endParaRPr>
          </a:p>
        </p:txBody>
      </p:sp>
      <p:sp>
        <p:nvSpPr>
          <p:cNvPr id="11" name="TextBox 10">
            <a:extLst>
              <a:ext uri="{FF2B5EF4-FFF2-40B4-BE49-F238E27FC236}">
                <a16:creationId xmlns="" xmlns:a16="http://schemas.microsoft.com/office/drawing/2014/main" id="{73D3214A-3DFC-473C-9249-30C28A9DCE43}"/>
              </a:ext>
            </a:extLst>
          </p:cNvPr>
          <p:cNvSpPr txBox="1"/>
          <p:nvPr/>
        </p:nvSpPr>
        <p:spPr>
          <a:xfrm>
            <a:off x="257578" y="1362994"/>
            <a:ext cx="10779616" cy="5370701"/>
          </a:xfrm>
          <a:prstGeom prst="rect">
            <a:avLst/>
          </a:prstGeom>
          <a:noFill/>
        </p:spPr>
        <p:txBody>
          <a:bodyPr wrap="square">
            <a:spAutoFit/>
          </a:bodyPr>
          <a:lstStyle/>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declare</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x number(5);              </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y number(5);             </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begin</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  x:=10;                  </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  y:=20;      </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if x &gt; y then</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    DBMS_OUTPUT.PUT_LINE(''|| x ||' is greater than '|| y ||'');</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else</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    DBMS_OUTPUT.PUT_LINE(''|| y ||' is greater than '|| x ||'');</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a:p>
            <a:pPr>
              <a:spcAft>
                <a:spcPts val="600"/>
              </a:spcAft>
            </a:pPr>
            <a:r>
              <a:rPr lang="en-US" sz="2400" spc="15" dirty="0">
                <a:solidFill>
                  <a:srgbClr val="4D4D4D"/>
                </a:solidFill>
                <a:effectLst/>
                <a:latin typeface="Cambria" panose="02040503050406030204" pitchFamily="18" charset="0"/>
                <a:ea typeface="Cambria" panose="02040503050406030204" pitchFamily="18" charset="0"/>
                <a:cs typeface="Calibri" panose="020F0502020204030204" pitchFamily="34" charset="0"/>
              </a:rPr>
              <a:t>end if;         </a:t>
            </a:r>
            <a:endParaRPr lang="en-US" sz="2400" spc="15" dirty="0" smtClean="0">
              <a:solidFill>
                <a:srgbClr val="4D4D4D"/>
              </a:solidFill>
              <a:effectLst/>
              <a:latin typeface="Cambria" panose="02040503050406030204" pitchFamily="18" charset="0"/>
              <a:ea typeface="Cambria" panose="02040503050406030204" pitchFamily="18" charset="0"/>
              <a:cs typeface="Calibri" panose="020F0502020204030204" pitchFamily="34" charset="0"/>
            </a:endParaRPr>
          </a:p>
          <a:p>
            <a:pPr>
              <a:spcAft>
                <a:spcPts val="600"/>
              </a:spcAft>
            </a:pPr>
            <a:r>
              <a:rPr lang="en-US" sz="2400" spc="15" dirty="0" smtClean="0">
                <a:solidFill>
                  <a:srgbClr val="4D4D4D"/>
                </a:solidFill>
                <a:effectLst/>
                <a:latin typeface="Cambria" panose="02040503050406030204" pitchFamily="18" charset="0"/>
                <a:ea typeface="Cambria" panose="02040503050406030204" pitchFamily="18" charset="0"/>
              </a:rPr>
              <a:t>end</a:t>
            </a:r>
            <a:r>
              <a:rPr lang="en-US" sz="2400" spc="15" dirty="0">
                <a:solidFill>
                  <a:srgbClr val="4D4D4D"/>
                </a:solidFill>
                <a:effectLst/>
                <a:latin typeface="Cambria" panose="02040503050406030204" pitchFamily="18" charset="0"/>
                <a:ea typeface="Cambria" panose="02040503050406030204" pitchFamily="18" charset="0"/>
              </a:rPr>
              <a:t>; </a:t>
            </a:r>
            <a:endParaRPr lang="en-US" sz="2400" dirty="0">
              <a:effectLst/>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36039367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 xmlns:a16="http://schemas.microsoft.com/office/drawing/2014/main" id="{895E73E8-5ED5-4569-B052-FE3DD090683E}"/>
              </a:ext>
            </a:extLst>
          </p:cNvPr>
          <p:cNvSpPr txBox="1"/>
          <p:nvPr/>
        </p:nvSpPr>
        <p:spPr>
          <a:xfrm>
            <a:off x="154547" y="868074"/>
            <a:ext cx="9840685" cy="461665"/>
          </a:xfrm>
          <a:prstGeom prst="rect">
            <a:avLst/>
          </a:prstGeom>
          <a:noFill/>
        </p:spPr>
        <p:txBody>
          <a:bodyPr wrap="square">
            <a:spAutoFit/>
          </a:bodyPr>
          <a:lstStyle/>
          <a:p>
            <a:r>
              <a:rPr lang="en-US" sz="2400" b="1" spc="15" dirty="0">
                <a:solidFill>
                  <a:srgbClr val="4D4D4D"/>
                </a:solidFill>
                <a:effectLst/>
                <a:latin typeface="Cambria" panose="02040503050406030204" pitchFamily="18" charset="0"/>
                <a:ea typeface="Cambria" panose="02040503050406030204" pitchFamily="18" charset="0"/>
              </a:rPr>
              <a:t>Write a PL/SQL block to find area of rectangle, square and circle</a:t>
            </a:r>
            <a:endParaRPr lang="en-US" sz="2400" b="1" dirty="0">
              <a:latin typeface="Cambria" panose="02040503050406030204" pitchFamily="18" charset="0"/>
              <a:ea typeface="Cambria" panose="02040503050406030204" pitchFamily="18" charset="0"/>
            </a:endParaRPr>
          </a:p>
        </p:txBody>
      </p:sp>
      <p:sp>
        <p:nvSpPr>
          <p:cNvPr id="11" name="TextBox 10">
            <a:extLst>
              <a:ext uri="{FF2B5EF4-FFF2-40B4-BE49-F238E27FC236}">
                <a16:creationId xmlns="" xmlns:a16="http://schemas.microsoft.com/office/drawing/2014/main" id="{73D3214A-3DFC-473C-9249-30C28A9DCE43}"/>
              </a:ext>
            </a:extLst>
          </p:cNvPr>
          <p:cNvSpPr txBox="1"/>
          <p:nvPr/>
        </p:nvSpPr>
        <p:spPr>
          <a:xfrm>
            <a:off x="386367" y="1521790"/>
            <a:ext cx="10515600" cy="4524315"/>
          </a:xfrm>
          <a:prstGeom prst="rect">
            <a:avLst/>
          </a:prstGeom>
          <a:noFill/>
        </p:spPr>
        <p:txBody>
          <a:bodyPr wrap="square">
            <a:spAutoFit/>
          </a:bodyPr>
          <a:lstStyle/>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declare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a:t>
            </a:r>
            <a:r>
              <a:rPr lang="en-US" sz="1800" spc="15" dirty="0" err="1">
                <a:solidFill>
                  <a:srgbClr val="4D4D4D"/>
                </a:solidFill>
                <a:effectLst/>
                <a:latin typeface="Calibri" panose="020F0502020204030204" pitchFamily="34" charset="0"/>
                <a:ea typeface="Calibri" panose="020F0502020204030204" pitchFamily="34" charset="0"/>
                <a:cs typeface="Calibri" panose="020F0502020204030204" pitchFamily="34" charset="0"/>
              </a:rPr>
              <a:t>area_c</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number(6, 2)  ;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radius number(1) := 3 ;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a:t>
            </a:r>
            <a:r>
              <a:rPr lang="en-US" sz="1800" spc="15" dirty="0" err="1">
                <a:solidFill>
                  <a:srgbClr val="4D4D4D"/>
                </a:solidFill>
                <a:effectLst/>
                <a:latin typeface="Calibri" panose="020F0502020204030204" pitchFamily="34" charset="0"/>
                <a:ea typeface="Calibri" panose="020F0502020204030204" pitchFamily="34" charset="0"/>
                <a:cs typeface="Calibri" panose="020F0502020204030204" pitchFamily="34" charset="0"/>
              </a:rPr>
              <a:t>area_r</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number(6)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err="1">
                <a:solidFill>
                  <a:srgbClr val="4D4D4D"/>
                </a:solidFill>
                <a:effectLst/>
                <a:latin typeface="Calibri" panose="020F0502020204030204" pitchFamily="34" charset="0"/>
                <a:ea typeface="Calibri" panose="020F0502020204030204" pitchFamily="34" charset="0"/>
                <a:cs typeface="Calibri" panose="020F0502020204030204" pitchFamily="34" charset="0"/>
              </a:rPr>
              <a:t>area_s</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number(6)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length number(2)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width number(2)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pi constant number(3, 2) := 3.14;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begin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a:t>
            </a:r>
            <a:r>
              <a:rPr lang="en-US" sz="1800" spc="15" dirty="0" err="1">
                <a:solidFill>
                  <a:srgbClr val="4D4D4D"/>
                </a:solidFill>
                <a:effectLst/>
                <a:latin typeface="Calibri" panose="020F0502020204030204" pitchFamily="34" charset="0"/>
                <a:ea typeface="Calibri" panose="020F0502020204030204" pitchFamily="34" charset="0"/>
                <a:cs typeface="Calibri" panose="020F0502020204030204" pitchFamily="34" charset="0"/>
              </a:rPr>
              <a:t>area_c</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 pi * radius * radius;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DBMS_OUTPUT.PUT_LINE('Circle area = ' || </a:t>
            </a:r>
            <a:r>
              <a:rPr lang="en-US" sz="1800" spc="15" dirty="0" err="1">
                <a:solidFill>
                  <a:srgbClr val="4D4D4D"/>
                </a:solidFill>
                <a:effectLst/>
                <a:latin typeface="Calibri" panose="020F0502020204030204" pitchFamily="34" charset="0"/>
                <a:ea typeface="Calibri" panose="020F0502020204030204" pitchFamily="34" charset="0"/>
                <a:cs typeface="Calibri" panose="020F0502020204030204" pitchFamily="34" charset="0"/>
              </a:rPr>
              <a:t>area_c</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a:t>
            </a:r>
            <a:r>
              <a:rPr lang="en-US" sz="1800" spc="15" dirty="0" err="1">
                <a:solidFill>
                  <a:srgbClr val="4D4D4D"/>
                </a:solidFill>
                <a:effectLst/>
                <a:latin typeface="Calibri" panose="020F0502020204030204" pitchFamily="34" charset="0"/>
                <a:ea typeface="Calibri" panose="020F0502020204030204" pitchFamily="34" charset="0"/>
                <a:cs typeface="Calibri" panose="020F0502020204030204" pitchFamily="34" charset="0"/>
              </a:rPr>
              <a:t>area_r</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 length * width;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DBMS_OUTPUT.PUT_LINE('Rectangle area = ' || </a:t>
            </a:r>
            <a:r>
              <a:rPr lang="en-US" sz="1800" spc="15" dirty="0" err="1">
                <a:solidFill>
                  <a:srgbClr val="4D4D4D"/>
                </a:solidFill>
                <a:effectLst/>
                <a:latin typeface="Calibri" panose="020F0502020204030204" pitchFamily="34" charset="0"/>
                <a:ea typeface="Calibri" panose="020F0502020204030204" pitchFamily="34" charset="0"/>
                <a:cs typeface="Calibri" panose="020F0502020204030204" pitchFamily="34" charset="0"/>
              </a:rPr>
              <a:t>area_r</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a:t>
            </a:r>
            <a:r>
              <a:rPr lang="en-US" sz="1800" spc="15" dirty="0" err="1">
                <a:solidFill>
                  <a:srgbClr val="4D4D4D"/>
                </a:solidFill>
                <a:effectLst/>
                <a:latin typeface="Calibri" panose="020F0502020204030204" pitchFamily="34" charset="0"/>
                <a:ea typeface="Calibri" panose="020F0502020204030204" pitchFamily="34" charset="0"/>
                <a:cs typeface="Calibri" panose="020F0502020204030204" pitchFamily="34" charset="0"/>
              </a:rPr>
              <a:t>area_s</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 length * length;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DBMS_OUTPUT.PUT_LINE('Square area = ' || </a:t>
            </a:r>
            <a:r>
              <a:rPr lang="en-US" sz="1800" spc="15" dirty="0" err="1">
                <a:solidFill>
                  <a:srgbClr val="4D4D4D"/>
                </a:solidFill>
                <a:effectLst/>
                <a:latin typeface="Calibri" panose="020F0502020204030204" pitchFamily="34" charset="0"/>
                <a:ea typeface="Calibri" panose="020F0502020204030204" pitchFamily="34" charset="0"/>
                <a:cs typeface="Calibri" panose="020F0502020204030204" pitchFamily="34" charset="0"/>
              </a:rPr>
              <a:t>area_s</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spc="15" dirty="0">
                <a:solidFill>
                  <a:srgbClr val="4D4D4D"/>
                </a:solidFill>
                <a:effectLst/>
                <a:latin typeface="Calibri" panose="020F0502020204030204" pitchFamily="34" charset="0"/>
                <a:ea typeface="Calibri" panose="020F0502020204030204" pitchFamily="34" charset="0"/>
                <a:cs typeface="Calibri" panose="020F0502020204030204" pitchFamily="34" charset="0"/>
              </a:rPr>
              <a:t>end;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1"/>
          <p:cNvSpPr txBox="1">
            <a:spLocks/>
          </p:cNvSpPr>
          <p:nvPr/>
        </p:nvSpPr>
        <p:spPr>
          <a:xfrm>
            <a:off x="154547" y="104206"/>
            <a:ext cx="10515600" cy="60079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PL/SQL Examples</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7823992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EXAMPLE</a:t>
            </a:r>
            <a:endParaRPr lang="en-IN" dirty="0"/>
          </a:p>
        </p:txBody>
      </p:sp>
      <p:sp>
        <p:nvSpPr>
          <p:cNvPr id="4" name="Content Placeholder 2"/>
          <p:cNvSpPr txBox="1">
            <a:spLocks/>
          </p:cNvSpPr>
          <p:nvPr/>
        </p:nvSpPr>
        <p:spPr>
          <a:xfrm>
            <a:off x="351692" y="879366"/>
            <a:ext cx="11644689"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smtClean="0">
                <a:latin typeface="Arial" pitchFamily="34" charset="0"/>
                <a:cs typeface="Arial" pitchFamily="34" charset="0"/>
              </a:rPr>
              <a:t>Example: Write </a:t>
            </a:r>
            <a:r>
              <a:rPr lang="en-US" sz="2000" b="1" dirty="0">
                <a:latin typeface="Arial" pitchFamily="34" charset="0"/>
                <a:cs typeface="Arial" pitchFamily="34" charset="0"/>
              </a:rPr>
              <a:t>a Pl/SQL program to print integers from 1 to 10 by using PL/SQL FOR loop</a:t>
            </a:r>
          </a:p>
          <a:p>
            <a:pPr marL="0" indent="0">
              <a:buNone/>
            </a:pPr>
            <a:endParaRPr lang="en-US" sz="2000" dirty="0" smtClean="0">
              <a:latin typeface="Arial" pitchFamily="34" charset="0"/>
              <a:cs typeface="Arial" pitchFamily="34" charset="0"/>
            </a:endParaRPr>
          </a:p>
          <a:p>
            <a:pPr marL="0" indent="0">
              <a:buNone/>
            </a:pPr>
            <a:r>
              <a:rPr lang="en-US" sz="2000" dirty="0" smtClean="0">
                <a:latin typeface="Arial" pitchFamily="34" charset="0"/>
                <a:cs typeface="Arial" pitchFamily="34" charset="0"/>
              </a:rPr>
              <a:t>DECLARE</a:t>
            </a:r>
            <a:endParaRPr lang="en-US" sz="2000" dirty="0">
              <a:latin typeface="Arial" pitchFamily="34" charset="0"/>
              <a:cs typeface="Arial" pitchFamily="34" charset="0"/>
            </a:endParaRPr>
          </a:p>
          <a:p>
            <a:pPr marL="0" indent="0">
              <a:buNone/>
            </a:pPr>
            <a:r>
              <a:rPr lang="en-US" sz="2000" dirty="0">
                <a:latin typeface="Arial" pitchFamily="34" charset="0"/>
                <a:cs typeface="Arial" pitchFamily="34" charset="0"/>
              </a:rPr>
              <a:t>  n number:= 10;</a:t>
            </a:r>
          </a:p>
          <a:p>
            <a:pPr marL="0" indent="0">
              <a:buNone/>
            </a:pPr>
            <a:r>
              <a:rPr lang="en-US" sz="2000" dirty="0">
                <a:latin typeface="Arial" pitchFamily="34" charset="0"/>
                <a:cs typeface="Arial" pitchFamily="34" charset="0"/>
              </a:rPr>
              <a:t>BEGIN</a:t>
            </a:r>
          </a:p>
          <a:p>
            <a:pPr marL="0" indent="0">
              <a:buNone/>
            </a:pPr>
            <a:r>
              <a:rPr lang="en-US" sz="2000" dirty="0">
                <a:latin typeface="Arial" pitchFamily="34" charset="0"/>
                <a:cs typeface="Arial" pitchFamily="34" charset="0"/>
              </a:rPr>
              <a:t>     for i in 1..n loop</a:t>
            </a:r>
          </a:p>
          <a:p>
            <a:pPr marL="0" indent="0">
              <a:buNone/>
            </a:pPr>
            <a:r>
              <a:rPr lang="en-US" sz="2000" dirty="0">
                <a:latin typeface="Arial" pitchFamily="34" charset="0"/>
                <a:cs typeface="Arial" pitchFamily="34" charset="0"/>
              </a:rPr>
              <a:t>       DBMS_OUTPUT.PUT_LINE(i);</a:t>
            </a:r>
          </a:p>
          <a:p>
            <a:pPr marL="0" indent="0">
              <a:buNone/>
            </a:pPr>
            <a:r>
              <a:rPr lang="en-US" sz="2000" dirty="0">
                <a:latin typeface="Arial" pitchFamily="34" charset="0"/>
                <a:cs typeface="Arial" pitchFamily="34" charset="0"/>
              </a:rPr>
              <a:t>    END LOOP;</a:t>
            </a:r>
          </a:p>
          <a:p>
            <a:pPr marL="0" indent="0">
              <a:buNone/>
            </a:pPr>
            <a:r>
              <a:rPr lang="en-US" sz="2000" dirty="0">
                <a:latin typeface="Arial" pitchFamily="34" charset="0"/>
                <a:cs typeface="Arial" pitchFamily="34" charset="0"/>
              </a:rPr>
              <a:t> END</a:t>
            </a:r>
            <a:r>
              <a:rPr lang="en-US" sz="2000" dirty="0" smtClean="0">
                <a:latin typeface="Arial" pitchFamily="34" charset="0"/>
                <a:cs typeface="Arial" pitchFamily="34" charset="0"/>
              </a:rPr>
              <a:t>;</a:t>
            </a:r>
          </a:p>
          <a:p>
            <a:pPr marL="0" indent="0">
              <a:buNone/>
            </a:pPr>
            <a:r>
              <a:rPr lang="en-US" sz="2000" dirty="0">
                <a:latin typeface="Arial" pitchFamily="34" charset="0"/>
                <a:cs typeface="Arial" pitchFamily="34" charset="0"/>
              </a:rPr>
              <a:t>/</a:t>
            </a:r>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3846" r="87782" b="9039"/>
          <a:stretch/>
        </p:blipFill>
        <p:spPr bwMode="auto">
          <a:xfrm>
            <a:off x="7680959" y="2173826"/>
            <a:ext cx="2405575" cy="30016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52725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7" end="7"/>
                                            </p:txEl>
                                          </p:spTgt>
                                        </p:tgtEl>
                                        <p:attrNameLst>
                                          <p:attrName>style.visibility</p:attrName>
                                        </p:attrNameLst>
                                      </p:cBhvr>
                                      <p:to>
                                        <p:strVal val="visible"/>
                                      </p:to>
                                    </p:set>
                                    <p:animEffect transition="in" filter="fade">
                                      <p:cBhvr>
                                        <p:cTn id="37" dur="500"/>
                                        <p:tgtEl>
                                          <p:spTgt spid="4">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8" end="8"/>
                                            </p:txEl>
                                          </p:spTgt>
                                        </p:tgtEl>
                                        <p:attrNameLst>
                                          <p:attrName>style.visibility</p:attrName>
                                        </p:attrNameLst>
                                      </p:cBhvr>
                                      <p:to>
                                        <p:strVal val="visible"/>
                                      </p:to>
                                    </p:set>
                                    <p:animEffect transition="in" filter="fade">
                                      <p:cBhvr>
                                        <p:cTn id="42" dur="500"/>
                                        <p:tgtEl>
                                          <p:spTgt spid="4">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9" end="9"/>
                                            </p:txEl>
                                          </p:spTgt>
                                        </p:tgtEl>
                                        <p:attrNameLst>
                                          <p:attrName>style.visibility</p:attrName>
                                        </p:attrNameLst>
                                      </p:cBhvr>
                                      <p:to>
                                        <p:strVal val="visible"/>
                                      </p:to>
                                    </p:set>
                                    <p:animEffect transition="in" filter="fade">
                                      <p:cBhvr>
                                        <p:cTn id="47"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EXAMPLE</a:t>
            </a:r>
            <a:endParaRPr lang="en-IN" dirty="0"/>
          </a:p>
        </p:txBody>
      </p:sp>
      <p:sp>
        <p:nvSpPr>
          <p:cNvPr id="4" name="Content Placeholder 2"/>
          <p:cNvSpPr txBox="1">
            <a:spLocks/>
          </p:cNvSpPr>
          <p:nvPr/>
        </p:nvSpPr>
        <p:spPr>
          <a:xfrm>
            <a:off x="351692" y="879366"/>
            <a:ext cx="11644689"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latin typeface="Arial" pitchFamily="34" charset="0"/>
                <a:cs typeface="Arial" pitchFamily="34" charset="0"/>
              </a:rPr>
              <a:t>Example: </a:t>
            </a:r>
            <a:r>
              <a:rPr lang="en-US" sz="2000" b="1" dirty="0" smtClean="0">
                <a:latin typeface="Arial" pitchFamily="34" charset="0"/>
                <a:cs typeface="Arial" pitchFamily="34" charset="0"/>
              </a:rPr>
              <a:t> Write </a:t>
            </a:r>
            <a:r>
              <a:rPr lang="en-US" sz="2000" b="1" dirty="0">
                <a:latin typeface="Arial" pitchFamily="34" charset="0"/>
                <a:cs typeface="Arial" pitchFamily="34" charset="0"/>
              </a:rPr>
              <a:t>a Pl/SQL program using FOR loop to insert ten rows into a database table</a:t>
            </a:r>
            <a:r>
              <a:rPr lang="en-US" sz="2000" b="1" dirty="0" smtClean="0">
                <a:latin typeface="Arial" pitchFamily="34" charset="0"/>
                <a:cs typeface="Arial" pitchFamily="34" charset="0"/>
              </a:rPr>
              <a:t>.</a:t>
            </a:r>
          </a:p>
          <a:p>
            <a:pPr marL="0" indent="0">
              <a:buNone/>
            </a:pPr>
            <a:endParaRPr lang="en-US" sz="2000" b="1" dirty="0" smtClean="0">
              <a:latin typeface="Arial" pitchFamily="34" charset="0"/>
              <a:cs typeface="Arial" pitchFamily="34" charset="0"/>
            </a:endParaRPr>
          </a:p>
          <a:p>
            <a:pPr marL="0" indent="0">
              <a:buNone/>
            </a:pPr>
            <a:r>
              <a:rPr lang="en-US" sz="2000" b="1" dirty="0" smtClean="0">
                <a:latin typeface="Arial" pitchFamily="34" charset="0"/>
                <a:cs typeface="Arial" pitchFamily="34" charset="0"/>
              </a:rPr>
              <a:t>Step </a:t>
            </a:r>
            <a:r>
              <a:rPr lang="en-US" sz="2000" b="1" dirty="0">
                <a:latin typeface="Arial" pitchFamily="34" charset="0"/>
                <a:cs typeface="Arial" pitchFamily="34" charset="0"/>
              </a:rPr>
              <a:t>1: Create a temp table as follow: </a:t>
            </a:r>
          </a:p>
          <a:p>
            <a:pPr marL="0" indent="0">
              <a:buNone/>
            </a:pPr>
            <a:r>
              <a:rPr lang="en-US" sz="2000" dirty="0">
                <a:latin typeface="Arial" pitchFamily="34" charset="0"/>
                <a:cs typeface="Arial" pitchFamily="34" charset="0"/>
              </a:rPr>
              <a:t>create table </a:t>
            </a:r>
            <a:r>
              <a:rPr lang="en-US" sz="2000" dirty="0" smtClean="0">
                <a:latin typeface="Arial" pitchFamily="34" charset="0"/>
                <a:cs typeface="Arial" pitchFamily="34" charset="0"/>
              </a:rPr>
              <a:t>temp1</a:t>
            </a:r>
            <a:endParaRPr lang="en-US" sz="2000" dirty="0">
              <a:latin typeface="Arial" pitchFamily="34" charset="0"/>
              <a:cs typeface="Arial" pitchFamily="34" charset="0"/>
            </a:endParaRPr>
          </a:p>
          <a:p>
            <a:pPr marL="0" indent="0">
              <a:buNone/>
            </a:pPr>
            <a:r>
              <a:rPr lang="en-US" sz="2000" dirty="0">
                <a:latin typeface="Arial" pitchFamily="34" charset="0"/>
                <a:cs typeface="Arial" pitchFamily="34" charset="0"/>
              </a:rPr>
              <a:t>(</a:t>
            </a:r>
          </a:p>
          <a:p>
            <a:pPr marL="0" indent="0">
              <a:buNone/>
            </a:pPr>
            <a:r>
              <a:rPr lang="en-US" sz="2000" dirty="0">
                <a:latin typeface="Arial" pitchFamily="34" charset="0"/>
                <a:cs typeface="Arial" pitchFamily="34" charset="0"/>
              </a:rPr>
              <a:t>    no number(5,2),</a:t>
            </a:r>
          </a:p>
          <a:p>
            <a:pPr marL="0" indent="0">
              <a:buNone/>
            </a:pPr>
            <a:r>
              <a:rPr lang="en-US" sz="2000" dirty="0">
                <a:latin typeface="Arial" pitchFamily="34" charset="0"/>
                <a:cs typeface="Arial" pitchFamily="34" charset="0"/>
              </a:rPr>
              <a:t>    detail varchar2(50)</a:t>
            </a:r>
          </a:p>
          <a:p>
            <a:pPr marL="0" indent="0">
              <a:buNone/>
            </a:pPr>
            <a:r>
              <a:rPr lang="en-US" sz="2000" dirty="0" smtClean="0">
                <a:latin typeface="Arial" pitchFamily="34" charset="0"/>
                <a:cs typeface="Arial" pitchFamily="34" charset="0"/>
              </a:rPr>
              <a:t>);</a:t>
            </a:r>
            <a:endParaRPr lang="en-US" sz="2000" dirty="0">
              <a:latin typeface="Arial" pitchFamily="34" charset="0"/>
              <a:cs typeface="Arial" pitchFamily="34" charset="0"/>
            </a:endParaRPr>
          </a:p>
        </p:txBody>
      </p:sp>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3462" r="86676" b="26346"/>
          <a:stretch/>
        </p:blipFill>
        <p:spPr bwMode="auto">
          <a:xfrm>
            <a:off x="6877925" y="2454811"/>
            <a:ext cx="3630641" cy="1561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14359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7" end="7"/>
                                            </p:txEl>
                                          </p:spTgt>
                                        </p:tgtEl>
                                        <p:attrNameLst>
                                          <p:attrName>style.visibility</p:attrName>
                                        </p:attrNameLst>
                                      </p:cBhvr>
                                      <p:to>
                                        <p:strVal val="visible"/>
                                      </p:to>
                                    </p:set>
                                    <p:animEffect transition="in" filter="fade">
                                      <p:cBhvr>
                                        <p:cTn id="37"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EXAMPLE</a:t>
            </a:r>
            <a:endParaRPr lang="en-IN" dirty="0"/>
          </a:p>
        </p:txBody>
      </p:sp>
      <p:sp>
        <p:nvSpPr>
          <p:cNvPr id="4" name="Content Placeholder 2"/>
          <p:cNvSpPr txBox="1">
            <a:spLocks/>
          </p:cNvSpPr>
          <p:nvPr/>
        </p:nvSpPr>
        <p:spPr>
          <a:xfrm>
            <a:off x="351692" y="879366"/>
            <a:ext cx="11644689"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smtClean="0">
                <a:latin typeface="Arial" pitchFamily="34" charset="0"/>
                <a:cs typeface="Arial" pitchFamily="34" charset="0"/>
              </a:rPr>
              <a:t>Step </a:t>
            </a:r>
            <a:r>
              <a:rPr lang="en-US" sz="2000" b="1" dirty="0">
                <a:latin typeface="Arial" pitchFamily="34" charset="0"/>
                <a:cs typeface="Arial" pitchFamily="34" charset="0"/>
              </a:rPr>
              <a:t>2: Write PL/SQL for Inserting ten Rows</a:t>
            </a:r>
          </a:p>
          <a:p>
            <a:pPr marL="0" indent="0">
              <a:buNone/>
            </a:pPr>
            <a:endParaRPr lang="en-US" sz="2000" dirty="0" smtClean="0">
              <a:latin typeface="Arial" pitchFamily="34" charset="0"/>
              <a:cs typeface="Arial" pitchFamily="34" charset="0"/>
            </a:endParaRPr>
          </a:p>
          <a:p>
            <a:pPr marL="0" indent="0">
              <a:buNone/>
            </a:pPr>
            <a:r>
              <a:rPr lang="en-US" sz="2000" dirty="0" smtClean="0">
                <a:latin typeface="Arial" pitchFamily="34" charset="0"/>
                <a:cs typeface="Arial" pitchFamily="34" charset="0"/>
              </a:rPr>
              <a:t>DECLARE</a:t>
            </a:r>
            <a:endParaRPr lang="en-US" sz="2000" dirty="0">
              <a:latin typeface="Arial" pitchFamily="34" charset="0"/>
              <a:cs typeface="Arial" pitchFamily="34" charset="0"/>
            </a:endParaRPr>
          </a:p>
          <a:p>
            <a:pPr marL="0" indent="0">
              <a:buNone/>
            </a:pPr>
            <a:r>
              <a:rPr lang="en-US" sz="2000" dirty="0" smtClean="0">
                <a:latin typeface="Arial" pitchFamily="34" charset="0"/>
                <a:cs typeface="Arial" pitchFamily="34" charset="0"/>
              </a:rPr>
              <a:t>BEGIN</a:t>
            </a:r>
            <a:endParaRPr lang="en-US" sz="2000" dirty="0">
              <a:latin typeface="Arial" pitchFamily="34" charset="0"/>
              <a:cs typeface="Arial" pitchFamily="34" charset="0"/>
            </a:endParaRPr>
          </a:p>
          <a:p>
            <a:pPr marL="0" indent="0">
              <a:buNone/>
            </a:pPr>
            <a:r>
              <a:rPr lang="en-US" sz="2000" dirty="0">
                <a:latin typeface="Arial" pitchFamily="34" charset="0"/>
                <a:cs typeface="Arial" pitchFamily="34" charset="0"/>
              </a:rPr>
              <a:t>   FOR i IN 1..10 LOOP</a:t>
            </a:r>
          </a:p>
          <a:p>
            <a:pPr marL="0" indent="0">
              <a:buNone/>
            </a:pPr>
            <a:r>
              <a:rPr lang="en-US" sz="2000" dirty="0">
                <a:latin typeface="Arial" pitchFamily="34" charset="0"/>
                <a:cs typeface="Arial" pitchFamily="34" charset="0"/>
              </a:rPr>
              <a:t>      IF MOD(i,2) = 0 THEN     -- i is even</a:t>
            </a:r>
          </a:p>
          <a:p>
            <a:pPr marL="0" indent="0">
              <a:buNone/>
            </a:pPr>
            <a:r>
              <a:rPr lang="en-US" sz="2000" dirty="0">
                <a:latin typeface="Arial" pitchFamily="34" charset="0"/>
                <a:cs typeface="Arial" pitchFamily="34" charset="0"/>
              </a:rPr>
              <a:t>         INSERT INTO </a:t>
            </a:r>
            <a:r>
              <a:rPr lang="en-US" sz="2000" dirty="0" smtClean="0">
                <a:latin typeface="Arial" pitchFamily="34" charset="0"/>
                <a:cs typeface="Arial" pitchFamily="34" charset="0"/>
              </a:rPr>
              <a:t>temp1 </a:t>
            </a:r>
            <a:r>
              <a:rPr lang="en-US" sz="2000" dirty="0">
                <a:latin typeface="Arial" pitchFamily="34" charset="0"/>
                <a:cs typeface="Arial" pitchFamily="34" charset="0"/>
              </a:rPr>
              <a:t>VALUES (i, 'i is even');</a:t>
            </a:r>
          </a:p>
          <a:p>
            <a:pPr marL="0" indent="0">
              <a:buNone/>
            </a:pPr>
            <a:r>
              <a:rPr lang="en-US" sz="2000" dirty="0">
                <a:latin typeface="Arial" pitchFamily="34" charset="0"/>
                <a:cs typeface="Arial" pitchFamily="34" charset="0"/>
              </a:rPr>
              <a:t>      ELSE</a:t>
            </a:r>
          </a:p>
          <a:p>
            <a:pPr marL="0" indent="0">
              <a:buNone/>
            </a:pPr>
            <a:r>
              <a:rPr lang="en-US" sz="2000" dirty="0">
                <a:latin typeface="Arial" pitchFamily="34" charset="0"/>
                <a:cs typeface="Arial" pitchFamily="34" charset="0"/>
              </a:rPr>
              <a:t>         INSERT INTO </a:t>
            </a:r>
            <a:r>
              <a:rPr lang="en-US" sz="2000" dirty="0" smtClean="0">
                <a:latin typeface="Arial" pitchFamily="34" charset="0"/>
                <a:cs typeface="Arial" pitchFamily="34" charset="0"/>
              </a:rPr>
              <a:t>temp1 </a:t>
            </a:r>
            <a:r>
              <a:rPr lang="en-US" sz="2000" dirty="0">
                <a:latin typeface="Arial" pitchFamily="34" charset="0"/>
                <a:cs typeface="Arial" pitchFamily="34" charset="0"/>
              </a:rPr>
              <a:t>VALUES (i, 'i is odd');</a:t>
            </a:r>
          </a:p>
          <a:p>
            <a:pPr marL="0" indent="0">
              <a:buNone/>
            </a:pPr>
            <a:r>
              <a:rPr lang="en-US" sz="2000" dirty="0">
                <a:latin typeface="Arial" pitchFamily="34" charset="0"/>
                <a:cs typeface="Arial" pitchFamily="34" charset="0"/>
              </a:rPr>
              <a:t>      END IF;</a:t>
            </a:r>
          </a:p>
          <a:p>
            <a:pPr marL="0" indent="0">
              <a:buNone/>
            </a:pPr>
            <a:r>
              <a:rPr lang="en-US" sz="2000" dirty="0">
                <a:latin typeface="Arial" pitchFamily="34" charset="0"/>
                <a:cs typeface="Arial" pitchFamily="34" charset="0"/>
              </a:rPr>
              <a:t>   END LOOP;</a:t>
            </a:r>
          </a:p>
          <a:p>
            <a:pPr marL="0" indent="0">
              <a:buNone/>
            </a:pPr>
            <a:r>
              <a:rPr lang="en-US" sz="2000" dirty="0">
                <a:latin typeface="Arial" pitchFamily="34" charset="0"/>
                <a:cs typeface="Arial" pitchFamily="34" charset="0"/>
              </a:rPr>
              <a:t>   COMMIT;</a:t>
            </a:r>
          </a:p>
          <a:p>
            <a:pPr marL="0" indent="0">
              <a:buNone/>
            </a:pPr>
            <a:r>
              <a:rPr lang="en-US" sz="2000" dirty="0">
                <a:latin typeface="Arial" pitchFamily="34" charset="0"/>
                <a:cs typeface="Arial" pitchFamily="34" charset="0"/>
              </a:rPr>
              <a:t>END</a:t>
            </a:r>
            <a:r>
              <a:rPr lang="en-US" sz="2000" dirty="0" smtClean="0">
                <a:latin typeface="Arial" pitchFamily="34" charset="0"/>
                <a:cs typeface="Arial" pitchFamily="34" charset="0"/>
              </a:rPr>
              <a:t>;</a:t>
            </a:r>
          </a:p>
          <a:p>
            <a:pPr marL="0" indent="0">
              <a:buNone/>
            </a:pPr>
            <a:r>
              <a:rPr lang="en-US" sz="2000" dirty="0">
                <a:latin typeface="Arial" pitchFamily="34" charset="0"/>
                <a:cs typeface="Arial" pitchFamily="34" charset="0"/>
              </a:rPr>
              <a:t>/</a:t>
            </a:r>
          </a:p>
          <a:p>
            <a:pPr marL="0" indent="0">
              <a:buNone/>
            </a:pPr>
            <a:endParaRPr lang="en-US" sz="2000" b="1" dirty="0" smtClean="0">
              <a:latin typeface="Arial" pitchFamily="34" charset="0"/>
              <a:cs typeface="Arial" pitchFamily="34" charset="0"/>
            </a:endParaRPr>
          </a:p>
        </p:txBody>
      </p:sp>
      <p:pic>
        <p:nvPicPr>
          <p:cNvPr id="614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5769" r="88972" b="29231"/>
          <a:stretch/>
        </p:blipFill>
        <p:spPr bwMode="auto">
          <a:xfrm>
            <a:off x="6910483" y="2560321"/>
            <a:ext cx="4635846" cy="11816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74049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7" end="7"/>
                                            </p:txEl>
                                          </p:spTgt>
                                        </p:tgtEl>
                                        <p:attrNameLst>
                                          <p:attrName>style.visibility</p:attrName>
                                        </p:attrNameLst>
                                      </p:cBhvr>
                                      <p:to>
                                        <p:strVal val="visible"/>
                                      </p:to>
                                    </p:set>
                                    <p:animEffect transition="in" filter="fade">
                                      <p:cBhvr>
                                        <p:cTn id="37" dur="500"/>
                                        <p:tgtEl>
                                          <p:spTgt spid="4">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8" end="8"/>
                                            </p:txEl>
                                          </p:spTgt>
                                        </p:tgtEl>
                                        <p:attrNameLst>
                                          <p:attrName>style.visibility</p:attrName>
                                        </p:attrNameLst>
                                      </p:cBhvr>
                                      <p:to>
                                        <p:strVal val="visible"/>
                                      </p:to>
                                    </p:set>
                                    <p:animEffect transition="in" filter="fade">
                                      <p:cBhvr>
                                        <p:cTn id="42" dur="500"/>
                                        <p:tgtEl>
                                          <p:spTgt spid="4">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9" end="9"/>
                                            </p:txEl>
                                          </p:spTgt>
                                        </p:tgtEl>
                                        <p:attrNameLst>
                                          <p:attrName>style.visibility</p:attrName>
                                        </p:attrNameLst>
                                      </p:cBhvr>
                                      <p:to>
                                        <p:strVal val="visible"/>
                                      </p:to>
                                    </p:set>
                                    <p:animEffect transition="in" filter="fade">
                                      <p:cBhvr>
                                        <p:cTn id="47" dur="500"/>
                                        <p:tgtEl>
                                          <p:spTgt spid="4">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
                                            <p:txEl>
                                              <p:pRg st="10" end="10"/>
                                            </p:txEl>
                                          </p:spTgt>
                                        </p:tgtEl>
                                        <p:attrNameLst>
                                          <p:attrName>style.visibility</p:attrName>
                                        </p:attrNameLst>
                                      </p:cBhvr>
                                      <p:to>
                                        <p:strVal val="visible"/>
                                      </p:to>
                                    </p:set>
                                    <p:animEffect transition="in" filter="fade">
                                      <p:cBhvr>
                                        <p:cTn id="52" dur="500"/>
                                        <p:tgtEl>
                                          <p:spTgt spid="4">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11" end="11"/>
                                            </p:txEl>
                                          </p:spTgt>
                                        </p:tgtEl>
                                        <p:attrNameLst>
                                          <p:attrName>style.visibility</p:attrName>
                                        </p:attrNameLst>
                                      </p:cBhvr>
                                      <p:to>
                                        <p:strVal val="visible"/>
                                      </p:to>
                                    </p:set>
                                    <p:animEffect transition="in" filter="fade">
                                      <p:cBhvr>
                                        <p:cTn id="57" dur="500"/>
                                        <p:tgtEl>
                                          <p:spTgt spid="4">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12" end="12"/>
                                            </p:txEl>
                                          </p:spTgt>
                                        </p:tgtEl>
                                        <p:attrNameLst>
                                          <p:attrName>style.visibility</p:attrName>
                                        </p:attrNameLst>
                                      </p:cBhvr>
                                      <p:to>
                                        <p:strVal val="visible"/>
                                      </p:to>
                                    </p:set>
                                    <p:animEffect transition="in" filter="fade">
                                      <p:cBhvr>
                                        <p:cTn id="62" dur="500"/>
                                        <p:tgtEl>
                                          <p:spTgt spid="4">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13" end="13"/>
                                            </p:txEl>
                                          </p:spTgt>
                                        </p:tgtEl>
                                        <p:attrNameLst>
                                          <p:attrName>style.visibility</p:attrName>
                                        </p:attrNameLst>
                                      </p:cBhvr>
                                      <p:to>
                                        <p:strVal val="visible"/>
                                      </p:to>
                                    </p:set>
                                    <p:animEffect transition="in" filter="fade">
                                      <p:cBhvr>
                                        <p:cTn id="67" dur="500"/>
                                        <p:tgtEl>
                                          <p:spTgt spid="4">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IN" dirty="0" smtClean="0"/>
              <a:t>EXAMPLE</a:t>
            </a:r>
            <a:endParaRPr lang="en-IN" dirty="0"/>
          </a:p>
        </p:txBody>
      </p:sp>
      <p:sp>
        <p:nvSpPr>
          <p:cNvPr id="4" name="Content Placeholder 2"/>
          <p:cNvSpPr txBox="1">
            <a:spLocks/>
          </p:cNvSpPr>
          <p:nvPr/>
        </p:nvSpPr>
        <p:spPr>
          <a:xfrm>
            <a:off x="351692" y="879366"/>
            <a:ext cx="11644689"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endParaRPr lang="en-US" sz="2000" b="1" dirty="0">
              <a:latin typeface="Arial" pitchFamily="34" charset="0"/>
              <a:cs typeface="Arial" pitchFamily="34" charset="0"/>
            </a:endParaRPr>
          </a:p>
          <a:p>
            <a:pPr marL="0" indent="0" algn="l">
              <a:buNone/>
            </a:pPr>
            <a:r>
              <a:rPr lang="en-US" sz="2000" b="1" dirty="0">
                <a:latin typeface="Arial" pitchFamily="34" charset="0"/>
                <a:cs typeface="Arial" pitchFamily="34" charset="0"/>
              </a:rPr>
              <a:t>Step 3: To check the data is inserted into table: </a:t>
            </a:r>
          </a:p>
          <a:p>
            <a:pPr marL="0" indent="0" algn="l">
              <a:buNone/>
            </a:pPr>
            <a:r>
              <a:rPr lang="en-US" sz="2000" dirty="0">
                <a:latin typeface="Arial" pitchFamily="34" charset="0"/>
                <a:cs typeface="Arial" pitchFamily="34" charset="0"/>
              </a:rPr>
              <a:t>select * from </a:t>
            </a:r>
            <a:r>
              <a:rPr lang="en-US" sz="2000" dirty="0" smtClean="0">
                <a:latin typeface="Arial" pitchFamily="34" charset="0"/>
                <a:cs typeface="Arial" pitchFamily="34" charset="0"/>
              </a:rPr>
              <a:t>temp1;</a:t>
            </a:r>
            <a:endParaRPr lang="en-US" sz="2000" dirty="0">
              <a:latin typeface="Arial" pitchFamily="34" charset="0"/>
              <a:cs typeface="Arial" pitchFamily="34" charset="0"/>
            </a:endParaRPr>
          </a:p>
          <a:p>
            <a:pPr marL="0" indent="0" algn="l">
              <a:buNone/>
            </a:pPr>
            <a:endParaRPr lang="en-US" sz="2000" b="1" dirty="0" smtClean="0">
              <a:latin typeface="Arial" pitchFamily="34" charset="0"/>
              <a:cs typeface="Arial" pitchFamily="34" charset="0"/>
            </a:endParaRPr>
          </a:p>
        </p:txBody>
      </p:sp>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47885" r="27451" b="18461"/>
          <a:stretch/>
        </p:blipFill>
        <p:spPr bwMode="auto">
          <a:xfrm>
            <a:off x="1012874" y="2443724"/>
            <a:ext cx="9439422" cy="24618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09203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 xmlns:a16="http://schemas.microsoft.com/office/drawing/2014/main" id="{0F4CE4F2-39FB-4AB9-A82C-DFB095193EDB}"/>
              </a:ext>
            </a:extLst>
          </p:cNvPr>
          <p:cNvSpPr/>
          <p:nvPr/>
        </p:nvSpPr>
        <p:spPr>
          <a:xfrm>
            <a:off x="334851" y="1025920"/>
            <a:ext cx="11071025" cy="2308324"/>
          </a:xfrm>
          <a:prstGeom prst="rect">
            <a:avLst/>
          </a:prstGeom>
        </p:spPr>
        <p:txBody>
          <a:bodyPr wrap="square">
            <a:spAutoFit/>
          </a:bodyPr>
          <a:lstStyle/>
          <a:p>
            <a:pPr marL="342900" indent="-342900" algn="just">
              <a:buFont typeface="Wingdings" panose="05000000000000000000" pitchFamily="2" charset="2"/>
              <a:buChar char="Ø"/>
            </a:pPr>
            <a:r>
              <a:rPr lang="en-US" sz="2400" dirty="0">
                <a:latin typeface="Cambria" panose="02040503050406030204" pitchFamily="18" charset="0"/>
                <a:ea typeface="Cambria" panose="02040503050406030204" pitchFamily="18" charset="0"/>
              </a:rPr>
              <a:t>The view is a virtual table. It does not physically exist. Rather, it is created by a query joining one or more tables.</a:t>
            </a:r>
          </a:p>
          <a:p>
            <a:pPr marL="342900" indent="-342900" algn="just">
              <a:buFont typeface="Wingdings" panose="05000000000000000000" pitchFamily="2" charset="2"/>
              <a:buChar char="Ø"/>
            </a:pPr>
            <a:endParaRPr 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sz="2400" dirty="0">
                <a:latin typeface="Cambria" panose="02040503050406030204" pitchFamily="18" charset="0"/>
                <a:ea typeface="Cambria" panose="02040503050406030204" pitchFamily="18" charset="0"/>
              </a:rPr>
              <a:t>A view contains rows and columns, just like a real table</a:t>
            </a:r>
          </a:p>
          <a:p>
            <a:pPr marL="342900" indent="-342900" algn="just">
              <a:buFont typeface="Wingdings" panose="05000000000000000000" pitchFamily="2" charset="2"/>
              <a:buChar char="Ø"/>
            </a:pPr>
            <a:endParaRPr 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sz="2400" dirty="0">
                <a:latin typeface="Cambria" panose="02040503050406030204" pitchFamily="18" charset="0"/>
                <a:ea typeface="Cambria" panose="02040503050406030204" pitchFamily="18" charset="0"/>
              </a:rPr>
              <a:t>The fields in a view are fields from one or more real tables in the database</a:t>
            </a:r>
          </a:p>
        </p:txBody>
      </p:sp>
      <p:sp>
        <p:nvSpPr>
          <p:cNvPr id="5" name="TextBox 4">
            <a:extLst>
              <a:ext uri="{FF2B5EF4-FFF2-40B4-BE49-F238E27FC236}">
                <a16:creationId xmlns="" xmlns:a16="http://schemas.microsoft.com/office/drawing/2014/main" id="{8CA07382-56F0-4A59-82CD-E24CF40D12ED}"/>
              </a:ext>
            </a:extLst>
          </p:cNvPr>
          <p:cNvSpPr txBox="1"/>
          <p:nvPr/>
        </p:nvSpPr>
        <p:spPr>
          <a:xfrm>
            <a:off x="2890723" y="3649751"/>
            <a:ext cx="7652267" cy="2308324"/>
          </a:xfrm>
          <a:prstGeom prst="rect">
            <a:avLst/>
          </a:prstGeom>
          <a:noFill/>
        </p:spPr>
        <p:txBody>
          <a:bodyPr wrap="square">
            <a:spAutoFit/>
          </a:bodyPr>
          <a:lstStyle/>
          <a:p>
            <a:pPr algn="l"/>
            <a:r>
              <a:rPr lang="en-US" sz="2400" b="1" i="0" u="none" strike="noStrike" baseline="0" dirty="0">
                <a:latin typeface="Cambria" panose="02040503050406030204" pitchFamily="18" charset="0"/>
                <a:ea typeface="Cambria" panose="02040503050406030204" pitchFamily="18" charset="0"/>
              </a:rPr>
              <a:t>Creating an SQL VIEW</a:t>
            </a:r>
          </a:p>
          <a:p>
            <a:pPr algn="l"/>
            <a:r>
              <a:rPr lang="en-US" sz="2400" b="0" i="0" u="none" strike="noStrike" baseline="0" dirty="0">
                <a:latin typeface="Cambria" panose="02040503050406030204" pitchFamily="18" charset="0"/>
                <a:ea typeface="Cambria" panose="02040503050406030204" pitchFamily="18" charset="0"/>
              </a:rPr>
              <a:t>Syntax:</a:t>
            </a:r>
          </a:p>
          <a:p>
            <a:pPr lvl="2"/>
            <a:r>
              <a:rPr lang="en-US" sz="2400" b="1" i="0" u="none" strike="noStrike" baseline="0" dirty="0">
                <a:latin typeface="Cambria" panose="02040503050406030204" pitchFamily="18" charset="0"/>
                <a:ea typeface="Cambria" panose="02040503050406030204" pitchFamily="18" charset="0"/>
              </a:rPr>
              <a:t>CREATE VIEW </a:t>
            </a:r>
            <a:r>
              <a:rPr lang="en-US" sz="2400" b="0" i="0" u="none" strike="noStrike" baseline="0" dirty="0" err="1">
                <a:latin typeface="Cambria" panose="02040503050406030204" pitchFamily="18" charset="0"/>
                <a:ea typeface="Cambria" panose="02040503050406030204" pitchFamily="18" charset="0"/>
              </a:rPr>
              <a:t>view_name</a:t>
            </a:r>
            <a:r>
              <a:rPr lang="en-US" sz="2400" b="0" i="0" u="none" strike="noStrike" baseline="0" dirty="0">
                <a:latin typeface="Cambria" panose="02040503050406030204" pitchFamily="18" charset="0"/>
                <a:ea typeface="Cambria" panose="02040503050406030204" pitchFamily="18" charset="0"/>
              </a:rPr>
              <a:t> </a:t>
            </a:r>
            <a:r>
              <a:rPr lang="en-US" sz="2400" b="1" i="0" u="none" strike="noStrike" baseline="0" dirty="0">
                <a:latin typeface="Cambria" panose="02040503050406030204" pitchFamily="18" charset="0"/>
                <a:ea typeface="Cambria" panose="02040503050406030204" pitchFamily="18" charset="0"/>
              </a:rPr>
              <a:t>AS</a:t>
            </a:r>
          </a:p>
          <a:p>
            <a:pPr lvl="2"/>
            <a:r>
              <a:rPr lang="en-US" sz="2400" b="1" i="0" u="none" strike="noStrike" baseline="0" dirty="0">
                <a:latin typeface="Cambria" panose="02040503050406030204" pitchFamily="18" charset="0"/>
                <a:ea typeface="Cambria" panose="02040503050406030204" pitchFamily="18" charset="0"/>
              </a:rPr>
              <a:t>SELECT </a:t>
            </a:r>
            <a:r>
              <a:rPr lang="en-US" sz="2400" b="0" i="0" u="none" strike="noStrike" baseline="0" dirty="0" err="1">
                <a:latin typeface="Cambria" panose="02040503050406030204" pitchFamily="18" charset="0"/>
                <a:ea typeface="Cambria" panose="02040503050406030204" pitchFamily="18" charset="0"/>
              </a:rPr>
              <a:t>column_name</a:t>
            </a:r>
            <a:r>
              <a:rPr lang="en-US" sz="2400" b="0" i="0" u="none" strike="noStrike" baseline="0" dirty="0">
                <a:latin typeface="Cambria" panose="02040503050406030204" pitchFamily="18" charset="0"/>
                <a:ea typeface="Cambria" panose="02040503050406030204" pitchFamily="18" charset="0"/>
              </a:rPr>
              <a:t>(s)</a:t>
            </a:r>
          </a:p>
          <a:p>
            <a:pPr lvl="2"/>
            <a:r>
              <a:rPr lang="en-US" sz="2400" b="1" i="0" u="none" strike="noStrike" baseline="0" dirty="0">
                <a:latin typeface="Cambria" panose="02040503050406030204" pitchFamily="18" charset="0"/>
                <a:ea typeface="Cambria" panose="02040503050406030204" pitchFamily="18" charset="0"/>
              </a:rPr>
              <a:t>FROM </a:t>
            </a:r>
            <a:r>
              <a:rPr lang="en-US" sz="2400" b="0" i="0" u="none" strike="noStrike" baseline="0" dirty="0" err="1">
                <a:latin typeface="Cambria" panose="02040503050406030204" pitchFamily="18" charset="0"/>
                <a:ea typeface="Cambria" panose="02040503050406030204" pitchFamily="18" charset="0"/>
              </a:rPr>
              <a:t>table_name</a:t>
            </a:r>
            <a:endParaRPr lang="en-US" sz="2400" b="0" i="0" u="none" strike="noStrike" baseline="0" dirty="0">
              <a:latin typeface="Cambria" panose="02040503050406030204" pitchFamily="18" charset="0"/>
              <a:ea typeface="Cambria" panose="02040503050406030204" pitchFamily="18" charset="0"/>
            </a:endParaRPr>
          </a:p>
          <a:p>
            <a:pPr lvl="2"/>
            <a:r>
              <a:rPr lang="en-US" sz="2400" b="1" i="0" u="none" strike="noStrike" baseline="0" dirty="0">
                <a:latin typeface="Cambria" panose="02040503050406030204" pitchFamily="18" charset="0"/>
                <a:ea typeface="Cambria" panose="02040503050406030204" pitchFamily="18" charset="0"/>
              </a:rPr>
              <a:t>WHERE </a:t>
            </a:r>
            <a:r>
              <a:rPr lang="en-US" sz="2400" b="0" i="0" u="none" strike="noStrike" baseline="0" dirty="0">
                <a:latin typeface="Cambria" panose="02040503050406030204" pitchFamily="18" charset="0"/>
                <a:ea typeface="Cambria" panose="02040503050406030204" pitchFamily="18" charset="0"/>
              </a:rPr>
              <a:t>condition;</a:t>
            </a:r>
            <a:endParaRPr lang="en-US" sz="2400" dirty="0">
              <a:latin typeface="Cambria" panose="02040503050406030204" pitchFamily="18" charset="0"/>
              <a:ea typeface="Cambria" panose="02040503050406030204" pitchFamily="18" charset="0"/>
            </a:endParaRPr>
          </a:p>
        </p:txBody>
      </p:sp>
      <p:sp>
        <p:nvSpPr>
          <p:cNvPr id="7" name="Title 1"/>
          <p:cNvSpPr txBox="1">
            <a:spLocks noGrp="1"/>
          </p:cNvSpPr>
          <p:nvPr>
            <p:ph type="title"/>
          </p:nvPr>
        </p:nvSpPr>
        <p:spPr>
          <a:xfrm>
            <a:off x="204952" y="0"/>
            <a:ext cx="11987048" cy="71120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latin typeface="Cambria" panose="02040503050406030204" pitchFamily="18" charset="0"/>
                <a:ea typeface="Cambria" panose="02040503050406030204" pitchFamily="18" charset="0"/>
              </a:rPr>
              <a:t>Views</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18748030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141667" y="214515"/>
            <a:ext cx="10200068" cy="609734"/>
          </a:xfrm>
        </p:spPr>
        <p:txBody>
          <a:bodyPr>
            <a:noAutofit/>
          </a:bodyPr>
          <a:lstStyle/>
          <a:p>
            <a:r>
              <a:rPr lang="en-US" altLang="en-US" sz="3200" b="1" dirty="0">
                <a:solidFill>
                  <a:schemeClr val="tx1"/>
                </a:solidFill>
                <a:latin typeface="Cambria" panose="02040503050406030204" pitchFamily="18" charset="0"/>
                <a:ea typeface="Cambria" panose="02040503050406030204" pitchFamily="18" charset="0"/>
              </a:rPr>
              <a:t>PL/SQL Sample Program</a:t>
            </a:r>
            <a:br>
              <a:rPr lang="en-US" altLang="en-US" sz="3200" b="1" dirty="0">
                <a:solidFill>
                  <a:schemeClr val="tx1"/>
                </a:solidFill>
                <a:latin typeface="Cambria" panose="02040503050406030204" pitchFamily="18" charset="0"/>
                <a:ea typeface="Cambria" panose="02040503050406030204" pitchFamily="18" charset="0"/>
              </a:rPr>
            </a:br>
            <a:r>
              <a:rPr lang="en-US" altLang="en-US" sz="3200" b="1" dirty="0">
                <a:solidFill>
                  <a:schemeClr val="tx1"/>
                </a:solidFill>
                <a:latin typeface="Cambria" panose="02040503050406030204" pitchFamily="18" charset="0"/>
                <a:ea typeface="Cambria" panose="02040503050406030204" pitchFamily="18" charset="0"/>
              </a:rPr>
              <a:t>(with user input)</a:t>
            </a:r>
          </a:p>
        </p:txBody>
      </p:sp>
      <p:sp>
        <p:nvSpPr>
          <p:cNvPr id="16387" name="Rectangle 3"/>
          <p:cNvSpPr>
            <a:spLocks noGrp="1" noChangeArrowheads="1"/>
          </p:cNvSpPr>
          <p:nvPr>
            <p:ph type="body" idx="4294967295"/>
          </p:nvPr>
        </p:nvSpPr>
        <p:spPr>
          <a:xfrm>
            <a:off x="642871" y="1288425"/>
            <a:ext cx="8458200" cy="4419600"/>
          </a:xfrm>
        </p:spPr>
        <p:txBody>
          <a:bodyPr>
            <a:normAutofit fontScale="77500" lnSpcReduction="20000"/>
          </a:bodyPr>
          <a:lstStyle/>
          <a:p>
            <a:pPr eaLnBrk="1" hangingPunct="1">
              <a:lnSpc>
                <a:spcPct val="90000"/>
              </a:lnSpc>
              <a:buFontTx/>
              <a:buNone/>
            </a:pPr>
            <a:r>
              <a:rPr lang="en-US" altLang="en-US" b="1" dirty="0">
                <a:latin typeface="Courier New" panose="02070309020205020404" pitchFamily="49" charset="0"/>
              </a:rPr>
              <a:t>DECLARE</a:t>
            </a:r>
          </a:p>
          <a:p>
            <a:pPr eaLnBrk="1" hangingPunct="1">
              <a:lnSpc>
                <a:spcPct val="90000"/>
              </a:lnSpc>
              <a:buFontTx/>
              <a:buNone/>
            </a:pPr>
            <a:r>
              <a:rPr lang="en-US" altLang="en-US" b="1" dirty="0">
                <a:latin typeface="Courier New" panose="02070309020205020404" pitchFamily="49" charset="0"/>
              </a:rPr>
              <a:t>  </a:t>
            </a:r>
            <a:r>
              <a:rPr lang="en-US" altLang="en-US" b="1" dirty="0" err="1">
                <a:latin typeface="Courier New" panose="02070309020205020404" pitchFamily="49" charset="0"/>
              </a:rPr>
              <a:t>v_inv_value</a:t>
            </a:r>
            <a:r>
              <a:rPr lang="en-US" altLang="en-US" b="1" dirty="0">
                <a:latin typeface="Courier New" panose="02070309020205020404" pitchFamily="49" charset="0"/>
              </a:rPr>
              <a:t>  number(8,2);</a:t>
            </a:r>
          </a:p>
          <a:p>
            <a:pPr eaLnBrk="1" hangingPunct="1">
              <a:lnSpc>
                <a:spcPct val="90000"/>
              </a:lnSpc>
              <a:buFontTx/>
              <a:buNone/>
            </a:pPr>
            <a:r>
              <a:rPr lang="en-US" altLang="en-US" b="1" dirty="0">
                <a:latin typeface="Courier New" panose="02070309020205020404" pitchFamily="49" charset="0"/>
              </a:rPr>
              <a:t>	</a:t>
            </a:r>
            <a:r>
              <a:rPr lang="en-US" altLang="en-US" b="1" dirty="0" err="1">
                <a:latin typeface="Courier New" panose="02070309020205020404" pitchFamily="49" charset="0"/>
              </a:rPr>
              <a:t>v_price</a:t>
            </a:r>
            <a:r>
              <a:rPr lang="en-US" altLang="en-US" b="1" dirty="0">
                <a:latin typeface="Courier New" panose="02070309020205020404" pitchFamily="49" charset="0"/>
              </a:rPr>
              <a:t>	   number(8,2);</a:t>
            </a:r>
          </a:p>
          <a:p>
            <a:pPr eaLnBrk="1" hangingPunct="1">
              <a:lnSpc>
                <a:spcPct val="90000"/>
              </a:lnSpc>
              <a:buFontTx/>
              <a:buNone/>
            </a:pPr>
            <a:r>
              <a:rPr lang="en-US" altLang="en-US" b="1" dirty="0">
                <a:latin typeface="Courier New" panose="02070309020205020404" pitchFamily="49" charset="0"/>
              </a:rPr>
              <a:t>  </a:t>
            </a:r>
            <a:r>
              <a:rPr lang="en-US" altLang="en-US" b="1" dirty="0" err="1">
                <a:latin typeface="Courier New" panose="02070309020205020404" pitchFamily="49" charset="0"/>
              </a:rPr>
              <a:t>v_quantity</a:t>
            </a:r>
            <a:r>
              <a:rPr lang="en-US" altLang="en-US" b="1" dirty="0">
                <a:latin typeface="Courier New" panose="02070309020205020404" pitchFamily="49" charset="0"/>
              </a:rPr>
              <a:t>   number(8,0)  :=  400;</a:t>
            </a:r>
          </a:p>
          <a:p>
            <a:pPr eaLnBrk="1" hangingPunct="1">
              <a:lnSpc>
                <a:spcPct val="90000"/>
              </a:lnSpc>
              <a:buFontTx/>
              <a:buNone/>
            </a:pPr>
            <a:r>
              <a:rPr lang="en-US" altLang="en-US" b="1" dirty="0">
                <a:latin typeface="Courier New" panose="02070309020205020404" pitchFamily="49" charset="0"/>
              </a:rPr>
              <a:t>BEGIN</a:t>
            </a:r>
          </a:p>
          <a:p>
            <a:pPr eaLnBrk="1" hangingPunct="1">
              <a:lnSpc>
                <a:spcPct val="90000"/>
              </a:lnSpc>
              <a:buFontTx/>
              <a:buNone/>
            </a:pPr>
            <a:r>
              <a:rPr lang="en-US" altLang="en-US" b="1" dirty="0">
                <a:latin typeface="Courier New" panose="02070309020205020404" pitchFamily="49" charset="0"/>
              </a:rPr>
              <a:t>   </a:t>
            </a:r>
            <a:r>
              <a:rPr lang="en-US" altLang="en-US" b="1" dirty="0" err="1">
                <a:latin typeface="Courier New" panose="02070309020205020404" pitchFamily="49" charset="0"/>
              </a:rPr>
              <a:t>v_price</a:t>
            </a:r>
            <a:r>
              <a:rPr lang="en-US" altLang="en-US" b="1" dirty="0">
                <a:latin typeface="Courier New" panose="02070309020205020404" pitchFamily="49" charset="0"/>
              </a:rPr>
              <a:t> := </a:t>
            </a:r>
            <a:r>
              <a:rPr lang="en-US" altLang="en-US" b="1" dirty="0">
                <a:solidFill>
                  <a:schemeClr val="accent2"/>
                </a:solidFill>
                <a:latin typeface="Courier New" panose="02070309020205020404" pitchFamily="49" charset="0"/>
              </a:rPr>
              <a:t>&amp;</a:t>
            </a:r>
            <a:r>
              <a:rPr lang="en-US" altLang="en-US" b="1" dirty="0" err="1">
                <a:solidFill>
                  <a:schemeClr val="accent2"/>
                </a:solidFill>
                <a:latin typeface="Courier New" panose="02070309020205020404" pitchFamily="49" charset="0"/>
              </a:rPr>
              <a:t>V_price</a:t>
            </a:r>
            <a:r>
              <a:rPr lang="en-US" altLang="en-US" b="1" dirty="0">
                <a:latin typeface="Courier New" panose="02070309020205020404" pitchFamily="49" charset="0"/>
              </a:rPr>
              <a:t>;</a:t>
            </a:r>
          </a:p>
          <a:p>
            <a:pPr eaLnBrk="1" hangingPunct="1">
              <a:lnSpc>
                <a:spcPct val="90000"/>
              </a:lnSpc>
              <a:buFontTx/>
              <a:buNone/>
            </a:pPr>
            <a:r>
              <a:rPr lang="en-US" altLang="en-US" b="1" dirty="0">
                <a:latin typeface="Courier New" panose="02070309020205020404" pitchFamily="49" charset="0"/>
              </a:rPr>
              <a:t>	 </a:t>
            </a:r>
            <a:r>
              <a:rPr lang="en-US" altLang="en-US" b="1" dirty="0" err="1">
                <a:latin typeface="Courier New" panose="02070309020205020404" pitchFamily="49" charset="0"/>
              </a:rPr>
              <a:t>v_inv_value</a:t>
            </a:r>
            <a:r>
              <a:rPr lang="en-US" altLang="en-US" b="1" dirty="0">
                <a:latin typeface="Courier New" panose="02070309020205020404" pitchFamily="49" charset="0"/>
              </a:rPr>
              <a:t> := </a:t>
            </a:r>
            <a:r>
              <a:rPr lang="en-US" altLang="en-US" b="1" dirty="0" err="1">
                <a:latin typeface="Courier New" panose="02070309020205020404" pitchFamily="49" charset="0"/>
              </a:rPr>
              <a:t>v_price</a:t>
            </a:r>
            <a:r>
              <a:rPr lang="en-US" altLang="en-US" b="1" dirty="0">
                <a:latin typeface="Courier New" panose="02070309020205020404" pitchFamily="49" charset="0"/>
              </a:rPr>
              <a:t> * </a:t>
            </a:r>
            <a:r>
              <a:rPr lang="en-US" altLang="en-US" b="1" dirty="0" err="1">
                <a:latin typeface="Courier New" panose="02070309020205020404" pitchFamily="49" charset="0"/>
              </a:rPr>
              <a:t>v_quantity</a:t>
            </a:r>
            <a:r>
              <a:rPr lang="en-US" altLang="en-US" b="1" dirty="0">
                <a:latin typeface="Courier New" panose="02070309020205020404" pitchFamily="49" charset="0"/>
              </a:rPr>
              <a:t>;</a:t>
            </a:r>
          </a:p>
          <a:p>
            <a:pPr eaLnBrk="1" hangingPunct="1">
              <a:lnSpc>
                <a:spcPct val="90000"/>
              </a:lnSpc>
              <a:buFontTx/>
              <a:buNone/>
            </a:pPr>
            <a:r>
              <a:rPr lang="en-US" altLang="en-US" b="1" dirty="0">
                <a:latin typeface="Courier New" panose="02070309020205020404" pitchFamily="49" charset="0"/>
              </a:rPr>
              <a:t>   </a:t>
            </a:r>
            <a:r>
              <a:rPr lang="en-US" altLang="en-US" b="1" dirty="0" err="1">
                <a:latin typeface="Courier New" panose="02070309020205020404" pitchFamily="49" charset="0"/>
              </a:rPr>
              <a:t>dbms_output.put_line</a:t>
            </a:r>
            <a:r>
              <a:rPr lang="en-US" altLang="en-US" b="1" dirty="0">
                <a:latin typeface="Courier New" panose="02070309020205020404" pitchFamily="49" charset="0"/>
              </a:rPr>
              <a:t>('******');</a:t>
            </a:r>
          </a:p>
          <a:p>
            <a:pPr eaLnBrk="1" hangingPunct="1">
              <a:lnSpc>
                <a:spcPct val="90000"/>
              </a:lnSpc>
              <a:buFontTx/>
              <a:buNone/>
            </a:pPr>
            <a:r>
              <a:rPr lang="en-US" altLang="en-US" b="1" dirty="0">
                <a:latin typeface="Courier New" panose="02070309020205020404" pitchFamily="49" charset="0"/>
              </a:rPr>
              <a:t>   </a:t>
            </a:r>
            <a:r>
              <a:rPr lang="en-US" altLang="en-US" b="1" dirty="0" err="1">
                <a:latin typeface="Courier New" panose="02070309020205020404" pitchFamily="49" charset="0"/>
              </a:rPr>
              <a:t>dbms_output.put_line</a:t>
            </a:r>
            <a:r>
              <a:rPr lang="en-US" altLang="en-US" b="1" dirty="0">
                <a:latin typeface="Courier New" panose="02070309020205020404" pitchFamily="49" charset="0"/>
              </a:rPr>
              <a:t>('price * quantity=');</a:t>
            </a:r>
          </a:p>
          <a:p>
            <a:pPr eaLnBrk="1" hangingPunct="1">
              <a:lnSpc>
                <a:spcPct val="90000"/>
              </a:lnSpc>
              <a:buFontTx/>
              <a:buNone/>
            </a:pPr>
            <a:r>
              <a:rPr lang="en-US" altLang="en-US" b="1" dirty="0">
                <a:latin typeface="Courier New" panose="02070309020205020404" pitchFamily="49" charset="0"/>
              </a:rPr>
              <a:t>   </a:t>
            </a:r>
            <a:r>
              <a:rPr lang="en-US" altLang="en-US" b="1" dirty="0" err="1">
                <a:latin typeface="Courier New" panose="02070309020205020404" pitchFamily="49" charset="0"/>
              </a:rPr>
              <a:t>dbms_output.put_line</a:t>
            </a:r>
            <a:r>
              <a:rPr lang="en-US" altLang="en-US" b="1" dirty="0">
                <a:latin typeface="Courier New" panose="02070309020205020404" pitchFamily="49" charset="0"/>
              </a:rPr>
              <a:t>(</a:t>
            </a:r>
            <a:r>
              <a:rPr lang="en-US" altLang="en-US" b="1" dirty="0" err="1">
                <a:latin typeface="Courier New" panose="02070309020205020404" pitchFamily="49" charset="0"/>
              </a:rPr>
              <a:t>v_inv_value</a:t>
            </a:r>
            <a:r>
              <a:rPr lang="en-US" altLang="en-US" b="1" dirty="0">
                <a:latin typeface="Courier New" panose="02070309020205020404" pitchFamily="49" charset="0"/>
              </a:rPr>
              <a:t>);</a:t>
            </a:r>
          </a:p>
          <a:p>
            <a:pPr eaLnBrk="1" hangingPunct="1">
              <a:lnSpc>
                <a:spcPct val="90000"/>
              </a:lnSpc>
              <a:buFontTx/>
              <a:buNone/>
            </a:pPr>
            <a:r>
              <a:rPr lang="en-US" altLang="en-US" b="1" dirty="0">
                <a:latin typeface="Courier New" panose="02070309020205020404" pitchFamily="49" charset="0"/>
              </a:rPr>
              <a:t>END;</a:t>
            </a:r>
          </a:p>
          <a:p>
            <a:pPr eaLnBrk="1" hangingPunct="1">
              <a:lnSpc>
                <a:spcPct val="90000"/>
              </a:lnSpc>
              <a:buFontTx/>
              <a:buNone/>
            </a:pPr>
            <a:r>
              <a:rPr lang="en-US" altLang="en-US" b="1" dirty="0">
                <a:latin typeface="Courier New" panose="02070309020205020404" pitchFamily="49" charset="0"/>
              </a:rPr>
              <a:t>/</a:t>
            </a:r>
          </a:p>
        </p:txBody>
      </p:sp>
      <p:sp>
        <p:nvSpPr>
          <p:cNvPr id="16388" name="Text Box 4"/>
          <p:cNvSpPr txBox="1">
            <a:spLocks noChangeArrowheads="1"/>
          </p:cNvSpPr>
          <p:nvPr/>
        </p:nvSpPr>
        <p:spPr bwMode="auto">
          <a:xfrm>
            <a:off x="3124200" y="6172201"/>
            <a:ext cx="57086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buFontTx/>
              <a:buNone/>
            </a:pPr>
            <a:r>
              <a:rPr lang="en-US" altLang="en-US" sz="1800"/>
              <a:t>Note:  PL/SQL not designed for user interface programming</a:t>
            </a:r>
          </a:p>
        </p:txBody>
      </p:sp>
    </p:spTree>
    <p:extLst>
      <p:ext uri="{BB962C8B-B14F-4D97-AF65-F5344CB8AC3E}">
        <p14:creationId xmlns:p14="http://schemas.microsoft.com/office/powerpoint/2010/main" val="267868810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972" y="226658"/>
            <a:ext cx="10515600" cy="557347"/>
          </a:xfrm>
        </p:spPr>
        <p:txBody>
          <a:bodyPr>
            <a:normAutofit fontScale="90000"/>
          </a:bodyPr>
          <a:lstStyle/>
          <a:p>
            <a:r>
              <a:rPr lang="en-US" sz="4000" b="1" dirty="0">
                <a:solidFill>
                  <a:schemeClr val="tx1"/>
                </a:solidFill>
                <a:latin typeface="Cambria" panose="02040503050406030204" pitchFamily="18" charset="0"/>
                <a:ea typeface="Cambria" panose="02040503050406030204" pitchFamily="18" charset="0"/>
              </a:rPr>
              <a:t>PL/SQL</a:t>
            </a:r>
          </a:p>
        </p:txBody>
      </p:sp>
      <p:sp>
        <p:nvSpPr>
          <p:cNvPr id="5" name="TextBox 4">
            <a:extLst>
              <a:ext uri="{FF2B5EF4-FFF2-40B4-BE49-F238E27FC236}">
                <a16:creationId xmlns="" xmlns:a16="http://schemas.microsoft.com/office/drawing/2014/main" id="{B8E5817A-9600-4135-96CF-BB2B2BA41433}"/>
              </a:ext>
            </a:extLst>
          </p:cNvPr>
          <p:cNvSpPr txBox="1"/>
          <p:nvPr/>
        </p:nvSpPr>
        <p:spPr>
          <a:xfrm>
            <a:off x="321972" y="886596"/>
            <a:ext cx="8696246" cy="523220"/>
          </a:xfrm>
          <a:prstGeom prst="rect">
            <a:avLst/>
          </a:prstGeom>
          <a:noFill/>
        </p:spPr>
        <p:txBody>
          <a:bodyPr wrap="square">
            <a:spAutoFit/>
          </a:bodyPr>
          <a:lstStyle/>
          <a:p>
            <a:r>
              <a:rPr lang="en-US" altLang="en-US" sz="2800" b="1" dirty="0">
                <a:latin typeface="Cambria" panose="02040503050406030204" pitchFamily="18" charset="0"/>
                <a:ea typeface="Cambria" panose="02040503050406030204" pitchFamily="18" charset="0"/>
              </a:rPr>
              <a:t>%</a:t>
            </a:r>
            <a:r>
              <a:rPr lang="en-US" altLang="en-US" sz="2800" b="1" dirty="0" err="1">
                <a:latin typeface="Cambria" panose="02040503050406030204" pitchFamily="18" charset="0"/>
                <a:ea typeface="Cambria" panose="02040503050406030204" pitchFamily="18" charset="0"/>
              </a:rPr>
              <a:t>RowType</a:t>
            </a:r>
            <a:endParaRPr lang="en-US" sz="2800" b="1" dirty="0">
              <a:latin typeface="Cambria" panose="02040503050406030204" pitchFamily="18" charset="0"/>
              <a:ea typeface="Cambria" panose="02040503050406030204" pitchFamily="18" charset="0"/>
            </a:endParaRPr>
          </a:p>
        </p:txBody>
      </p:sp>
      <p:sp>
        <p:nvSpPr>
          <p:cNvPr id="7" name="TextBox 6">
            <a:extLst>
              <a:ext uri="{FF2B5EF4-FFF2-40B4-BE49-F238E27FC236}">
                <a16:creationId xmlns="" xmlns:a16="http://schemas.microsoft.com/office/drawing/2014/main" id="{496A1454-1369-4DFF-9952-C7F23265128D}"/>
              </a:ext>
            </a:extLst>
          </p:cNvPr>
          <p:cNvSpPr txBox="1"/>
          <p:nvPr/>
        </p:nvSpPr>
        <p:spPr>
          <a:xfrm>
            <a:off x="487434" y="1512407"/>
            <a:ext cx="11219462" cy="2086725"/>
          </a:xfrm>
          <a:prstGeom prst="rect">
            <a:avLst/>
          </a:prstGeom>
          <a:noFill/>
        </p:spPr>
        <p:txBody>
          <a:bodyPr wrap="square">
            <a:spAutoFit/>
          </a:bodyPr>
          <a:lstStyle/>
          <a:p>
            <a:pPr eaLnBrk="1" hangingPunct="1">
              <a:lnSpc>
                <a:spcPct val="90000"/>
              </a:lnSpc>
              <a:buFont typeface="Wingdings" panose="05000000000000000000" pitchFamily="2" charset="2"/>
              <a:buNone/>
            </a:pPr>
            <a:r>
              <a:rPr lang="en-US" altLang="en-US" sz="2400" dirty="0">
                <a:latin typeface="Cambria" panose="02040503050406030204" pitchFamily="18" charset="0"/>
                <a:ea typeface="Cambria" panose="02040503050406030204" pitchFamily="18" charset="0"/>
              </a:rPr>
              <a:t>Variable Name   </a:t>
            </a:r>
            <a:r>
              <a:rPr lang="en-US" altLang="en-US" sz="2400" dirty="0" err="1">
                <a:latin typeface="Cambria" panose="02040503050406030204" pitchFamily="18" charset="0"/>
                <a:ea typeface="Cambria" panose="02040503050406030204" pitchFamily="18" charset="0"/>
              </a:rPr>
              <a:t>TableName%RowType</a:t>
            </a:r>
            <a:endParaRPr lang="en-US" altLang="en-US" sz="2400" dirty="0">
              <a:latin typeface="Cambria" panose="02040503050406030204" pitchFamily="18" charset="0"/>
              <a:ea typeface="Cambria" panose="02040503050406030204" pitchFamily="18" charset="0"/>
            </a:endParaRPr>
          </a:p>
          <a:p>
            <a:pPr eaLnBrk="1" hangingPunct="1">
              <a:lnSpc>
                <a:spcPct val="90000"/>
              </a:lnSpc>
              <a:buFont typeface="Wingdings" panose="05000000000000000000" pitchFamily="2" charset="2"/>
              <a:buNone/>
            </a:pPr>
            <a:r>
              <a:rPr lang="en-US" altLang="en-US" sz="2400" dirty="0">
                <a:latin typeface="Cambria" panose="02040503050406030204" pitchFamily="18" charset="0"/>
                <a:ea typeface="Cambria" panose="02040503050406030204" pitchFamily="18" charset="0"/>
              </a:rPr>
              <a:t>	</a:t>
            </a:r>
          </a:p>
          <a:p>
            <a:pPr eaLnBrk="1" hangingPunct="1">
              <a:lnSpc>
                <a:spcPct val="90000"/>
              </a:lnSpc>
              <a:buFont typeface="Wingdings" panose="05000000000000000000" pitchFamily="2" charset="2"/>
              <a:buNone/>
            </a:pPr>
            <a:r>
              <a:rPr lang="en-US" altLang="en-US" sz="2400" dirty="0">
                <a:latin typeface="Cambria" panose="02040503050406030204" pitchFamily="18" charset="0"/>
                <a:ea typeface="Cambria" panose="02040503050406030204" pitchFamily="18" charset="0"/>
              </a:rPr>
              <a:t>acc  </a:t>
            </a:r>
            <a:r>
              <a:rPr lang="en-US" altLang="en-US" sz="2400" dirty="0" err="1">
                <a:latin typeface="Cambria" panose="02040503050406030204" pitchFamily="18" charset="0"/>
                <a:ea typeface="Cambria" panose="02040503050406030204" pitchFamily="18" charset="0"/>
              </a:rPr>
              <a:t>account%RowType</a:t>
            </a:r>
            <a:r>
              <a:rPr lang="en-US" altLang="en-US" sz="2400" dirty="0" smtClean="0">
                <a:latin typeface="Cambria" panose="02040503050406030204" pitchFamily="18" charset="0"/>
                <a:ea typeface="Cambria" panose="02040503050406030204" pitchFamily="18" charset="0"/>
              </a:rPr>
              <a:t>;</a:t>
            </a:r>
          </a:p>
          <a:p>
            <a:pPr eaLnBrk="1" hangingPunct="1">
              <a:lnSpc>
                <a:spcPct val="90000"/>
              </a:lnSpc>
              <a:buFont typeface="Wingdings" panose="05000000000000000000" pitchFamily="2" charset="2"/>
              <a:buNone/>
            </a:pPr>
            <a:endParaRPr lang="en-US" altLang="en-US" sz="2400" dirty="0">
              <a:latin typeface="Cambria" panose="02040503050406030204" pitchFamily="18" charset="0"/>
              <a:ea typeface="Cambria" panose="02040503050406030204" pitchFamily="18" charset="0"/>
            </a:endParaRPr>
          </a:p>
          <a:p>
            <a:pPr algn="just" eaLnBrk="1" hangingPunct="1">
              <a:lnSpc>
                <a:spcPct val="90000"/>
              </a:lnSpc>
              <a:buFont typeface="Wingdings" panose="05000000000000000000" pitchFamily="2" charset="2"/>
              <a:buNone/>
            </a:pPr>
            <a:r>
              <a:rPr lang="en-US" altLang="en-US" sz="2400" dirty="0">
                <a:latin typeface="Cambria" panose="02040503050406030204" pitchFamily="18" charset="0"/>
                <a:ea typeface="Cambria" panose="02040503050406030204" pitchFamily="18" charset="0"/>
              </a:rPr>
              <a:t>- This “acc” variable will have complete structure of the table account. Any column of account table can be referred using “acc” variable</a:t>
            </a:r>
          </a:p>
        </p:txBody>
      </p:sp>
      <p:sp>
        <p:nvSpPr>
          <p:cNvPr id="9" name="TextBox 8">
            <a:extLst>
              <a:ext uri="{FF2B5EF4-FFF2-40B4-BE49-F238E27FC236}">
                <a16:creationId xmlns="" xmlns:a16="http://schemas.microsoft.com/office/drawing/2014/main" id="{34EEBE45-1E16-484E-A4E3-2A88A09C3FD6}"/>
              </a:ext>
            </a:extLst>
          </p:cNvPr>
          <p:cNvSpPr txBox="1"/>
          <p:nvPr/>
        </p:nvSpPr>
        <p:spPr>
          <a:xfrm>
            <a:off x="426474" y="3730153"/>
            <a:ext cx="11306362" cy="3083921"/>
          </a:xfrm>
          <a:prstGeom prst="rect">
            <a:avLst/>
          </a:prstGeom>
          <a:noFill/>
        </p:spPr>
        <p:txBody>
          <a:bodyPr wrap="square">
            <a:spAutoFit/>
          </a:bodyPr>
          <a:lstStyle/>
          <a:p>
            <a:pPr eaLnBrk="1" hangingPunct="1">
              <a:lnSpc>
                <a:spcPct val="90000"/>
              </a:lnSpc>
              <a:buFontTx/>
              <a:buNone/>
            </a:pPr>
            <a:r>
              <a:rPr lang="en-US" altLang="en-US" sz="2400" dirty="0">
                <a:latin typeface="Cambria" panose="02040503050406030204" pitchFamily="18" charset="0"/>
                <a:ea typeface="Cambria" panose="02040503050406030204" pitchFamily="18" charset="0"/>
              </a:rPr>
              <a:t>DECLARE</a:t>
            </a:r>
          </a:p>
          <a:p>
            <a:pPr eaLnBrk="1" hangingPunct="1">
              <a:lnSpc>
                <a:spcPct val="90000"/>
              </a:lnSpc>
              <a:buFont typeface="Wingdings" panose="05000000000000000000" pitchFamily="2" charset="2"/>
              <a:buNone/>
            </a:pPr>
            <a:r>
              <a:rPr lang="en-US" altLang="en-US" sz="2400" dirty="0">
                <a:latin typeface="Cambria" panose="02040503050406030204" pitchFamily="18" charset="0"/>
                <a:ea typeface="Cambria" panose="02040503050406030204" pitchFamily="18" charset="0"/>
              </a:rPr>
              <a:t>  acc  </a:t>
            </a:r>
            <a:r>
              <a:rPr lang="en-US" altLang="en-US" sz="2400" dirty="0" err="1">
                <a:latin typeface="Cambria" panose="02040503050406030204" pitchFamily="18" charset="0"/>
                <a:ea typeface="Cambria" panose="02040503050406030204" pitchFamily="18" charset="0"/>
              </a:rPr>
              <a:t>account%RowType</a:t>
            </a:r>
            <a:r>
              <a:rPr lang="en-US" altLang="en-US" sz="2400" dirty="0">
                <a:latin typeface="Cambria" panose="02040503050406030204" pitchFamily="18" charset="0"/>
                <a:ea typeface="Cambria" panose="02040503050406030204" pitchFamily="18" charset="0"/>
              </a:rPr>
              <a:t>;</a:t>
            </a:r>
          </a:p>
          <a:p>
            <a:pPr eaLnBrk="1" hangingPunct="1">
              <a:lnSpc>
                <a:spcPct val="90000"/>
              </a:lnSpc>
              <a:buFontTx/>
              <a:buNone/>
            </a:pPr>
            <a:r>
              <a:rPr lang="en-US" altLang="en-US" sz="2400" dirty="0">
                <a:latin typeface="Cambria" panose="02040503050406030204" pitchFamily="18" charset="0"/>
                <a:ea typeface="Cambria" panose="02040503050406030204" pitchFamily="18" charset="0"/>
              </a:rPr>
              <a:t>BEGIN</a:t>
            </a:r>
          </a:p>
          <a:p>
            <a:pPr eaLnBrk="1" hangingPunct="1">
              <a:lnSpc>
                <a:spcPct val="90000"/>
              </a:lnSpc>
              <a:buFontTx/>
              <a:buNone/>
            </a:pPr>
            <a:r>
              <a:rPr lang="en-US" altLang="en-US" sz="2400" dirty="0">
                <a:latin typeface="Cambria" panose="02040503050406030204" pitchFamily="18" charset="0"/>
                <a:ea typeface="Cambria" panose="02040503050406030204" pitchFamily="18" charset="0"/>
              </a:rPr>
              <a:t>  select * into acc  from account where </a:t>
            </a:r>
            <a:r>
              <a:rPr lang="en-US" altLang="en-US" sz="2400" dirty="0" err="1" smtClean="0">
                <a:latin typeface="Cambria" panose="02040503050406030204" pitchFamily="18" charset="0"/>
                <a:ea typeface="Cambria" panose="02040503050406030204" pitchFamily="18" charset="0"/>
              </a:rPr>
              <a:t>acc_no</a:t>
            </a:r>
            <a:r>
              <a:rPr lang="en-US" altLang="en-US" sz="2400" dirty="0" smtClean="0">
                <a:latin typeface="Cambria" panose="02040503050406030204" pitchFamily="18" charset="0"/>
                <a:ea typeface="Cambria" panose="02040503050406030204" pitchFamily="18" charset="0"/>
              </a:rPr>
              <a:t>=‘A001’;</a:t>
            </a:r>
            <a:endParaRPr lang="en-US" altLang="en-US" sz="2400" dirty="0">
              <a:latin typeface="Cambria" panose="02040503050406030204" pitchFamily="18" charset="0"/>
              <a:ea typeface="Cambria" panose="02040503050406030204" pitchFamily="18" charset="0"/>
            </a:endParaRPr>
          </a:p>
          <a:p>
            <a:pPr eaLnBrk="1" hangingPunct="1">
              <a:lnSpc>
                <a:spcPct val="90000"/>
              </a:lnSpc>
              <a:buFontTx/>
              <a:buNone/>
            </a:pPr>
            <a:r>
              <a:rPr lang="en-US" altLang="en-US" sz="2400" dirty="0">
                <a:latin typeface="Cambria" panose="02040503050406030204" pitchFamily="18" charset="0"/>
                <a:ea typeface="Cambria" panose="02040503050406030204" pitchFamily="18" charset="0"/>
              </a:rPr>
              <a:t>  DBMS_OUTPUT.PUT_LINE (acc.name);</a:t>
            </a:r>
          </a:p>
          <a:p>
            <a:pPr eaLnBrk="1" hangingPunct="1">
              <a:lnSpc>
                <a:spcPct val="90000"/>
              </a:lnSpc>
              <a:buFontTx/>
              <a:buNone/>
            </a:pPr>
            <a:r>
              <a:rPr lang="en-US" altLang="en-US" sz="2400" dirty="0">
                <a:latin typeface="Cambria" panose="02040503050406030204" pitchFamily="18" charset="0"/>
                <a:ea typeface="Cambria" panose="02040503050406030204" pitchFamily="18" charset="0"/>
              </a:rPr>
              <a:t>  DBMS_OUTPUT.PUT_LINE (</a:t>
            </a:r>
            <a:r>
              <a:rPr lang="en-US" altLang="en-US" sz="2400" dirty="0" err="1">
                <a:latin typeface="Cambria" panose="02040503050406030204" pitchFamily="18" charset="0"/>
                <a:ea typeface="Cambria" panose="02040503050406030204" pitchFamily="18" charset="0"/>
              </a:rPr>
              <a:t>acc.city</a:t>
            </a:r>
            <a:r>
              <a:rPr lang="en-US" altLang="en-US" sz="2400" dirty="0">
                <a:latin typeface="Cambria" panose="02040503050406030204" pitchFamily="18" charset="0"/>
                <a:ea typeface="Cambria" panose="02040503050406030204" pitchFamily="18" charset="0"/>
              </a:rPr>
              <a:t>);</a:t>
            </a:r>
          </a:p>
          <a:p>
            <a:pPr eaLnBrk="1" hangingPunct="1">
              <a:lnSpc>
                <a:spcPct val="90000"/>
              </a:lnSpc>
              <a:buFontTx/>
              <a:buNone/>
            </a:pPr>
            <a:r>
              <a:rPr lang="en-US" altLang="en-US" sz="2400" dirty="0">
                <a:latin typeface="Cambria" panose="02040503050406030204" pitchFamily="18" charset="0"/>
                <a:ea typeface="Cambria" panose="02040503050406030204" pitchFamily="18" charset="0"/>
              </a:rPr>
              <a:t>  DBMS_OUTPUT.PUT_LINE (</a:t>
            </a:r>
            <a:r>
              <a:rPr lang="en-US" altLang="en-US" sz="2400" dirty="0" err="1">
                <a:latin typeface="Cambria" panose="02040503050406030204" pitchFamily="18" charset="0"/>
                <a:ea typeface="Cambria" panose="02040503050406030204" pitchFamily="18" charset="0"/>
              </a:rPr>
              <a:t>acc.balance</a:t>
            </a:r>
            <a:r>
              <a:rPr lang="en-US" altLang="en-US" sz="2400" dirty="0">
                <a:latin typeface="Cambria" panose="02040503050406030204" pitchFamily="18" charset="0"/>
                <a:ea typeface="Cambria" panose="02040503050406030204" pitchFamily="18" charset="0"/>
              </a:rPr>
              <a:t>);</a:t>
            </a:r>
          </a:p>
          <a:p>
            <a:pPr>
              <a:lnSpc>
                <a:spcPct val="90000"/>
              </a:lnSpc>
            </a:pPr>
            <a:r>
              <a:rPr lang="en-US" altLang="en-US" sz="2400" dirty="0">
                <a:latin typeface="Cambria" panose="02040503050406030204" pitchFamily="18" charset="0"/>
                <a:ea typeface="Cambria" panose="02040503050406030204" pitchFamily="18" charset="0"/>
              </a:rPr>
              <a:t>  DBMS_OUTPUT.PUT_LINE (</a:t>
            </a:r>
            <a:r>
              <a:rPr lang="en-US" altLang="en-US" sz="2400" dirty="0" err="1">
                <a:latin typeface="Cambria" panose="02040503050406030204" pitchFamily="18" charset="0"/>
                <a:ea typeface="Cambria" panose="02040503050406030204" pitchFamily="18" charset="0"/>
              </a:rPr>
              <a:t>acc.loan_taken</a:t>
            </a:r>
            <a:r>
              <a:rPr lang="en-US" altLang="en-US" sz="2400" dirty="0">
                <a:latin typeface="Cambria" panose="02040503050406030204" pitchFamily="18" charset="0"/>
                <a:ea typeface="Cambria" panose="02040503050406030204" pitchFamily="18" charset="0"/>
              </a:rPr>
              <a:t>);</a:t>
            </a:r>
          </a:p>
          <a:p>
            <a:pPr>
              <a:lnSpc>
                <a:spcPct val="90000"/>
              </a:lnSpc>
            </a:pPr>
            <a:r>
              <a:rPr lang="en-US" altLang="en-US" sz="2400" dirty="0">
                <a:latin typeface="Cambria" panose="02040503050406030204" pitchFamily="18" charset="0"/>
                <a:ea typeface="Cambria" panose="02040503050406030204" pitchFamily="18" charset="0"/>
              </a:rPr>
              <a:t>END;</a:t>
            </a:r>
          </a:p>
        </p:txBody>
      </p:sp>
    </p:spTree>
    <p:extLst>
      <p:ext uri="{BB962C8B-B14F-4D97-AF65-F5344CB8AC3E}">
        <p14:creationId xmlns:p14="http://schemas.microsoft.com/office/powerpoint/2010/main" val="29110890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8523"/>
            <a:ext cx="11024315" cy="497760"/>
          </a:xfrm>
        </p:spPr>
        <p:txBody>
          <a:bodyPr>
            <a:noAutofit/>
          </a:bodyPr>
          <a:lstStyle/>
          <a:p>
            <a:r>
              <a:rPr lang="en-US" sz="3200" b="1" dirty="0">
                <a:solidFill>
                  <a:schemeClr val="tx1"/>
                </a:solidFill>
                <a:latin typeface="Cambria" panose="02040503050406030204" pitchFamily="18" charset="0"/>
                <a:ea typeface="Cambria" panose="02040503050406030204" pitchFamily="18" charset="0"/>
              </a:rPr>
              <a:t>Stored </a:t>
            </a:r>
            <a:r>
              <a:rPr lang="en-US" sz="3200" b="1" dirty="0" smtClean="0">
                <a:solidFill>
                  <a:schemeClr val="tx1"/>
                </a:solidFill>
                <a:latin typeface="Cambria" panose="02040503050406030204" pitchFamily="18" charset="0"/>
                <a:ea typeface="Cambria" panose="02040503050406030204" pitchFamily="18" charset="0"/>
              </a:rPr>
              <a:t>Procedure(Stored Programs)</a:t>
            </a:r>
            <a:endParaRPr lang="en-US" sz="3200" b="1" dirty="0">
              <a:solidFill>
                <a:schemeClr val="tx1"/>
              </a:solidFill>
              <a:latin typeface="Cambria" panose="02040503050406030204" pitchFamily="18" charset="0"/>
              <a:ea typeface="Cambria" panose="02040503050406030204" pitchFamily="18" charset="0"/>
            </a:endParaRPr>
          </a:p>
        </p:txBody>
      </p:sp>
      <p:sp>
        <p:nvSpPr>
          <p:cNvPr id="12" name="TextBox 11">
            <a:extLst>
              <a:ext uri="{FF2B5EF4-FFF2-40B4-BE49-F238E27FC236}">
                <a16:creationId xmlns="" xmlns:a16="http://schemas.microsoft.com/office/drawing/2014/main" id="{922C2F49-FFBE-453F-BFD9-3704629940DA}"/>
              </a:ext>
            </a:extLst>
          </p:cNvPr>
          <p:cNvSpPr txBox="1"/>
          <p:nvPr/>
        </p:nvSpPr>
        <p:spPr>
          <a:xfrm>
            <a:off x="218942" y="919892"/>
            <a:ext cx="11432420" cy="2059025"/>
          </a:xfrm>
          <a:prstGeom prst="rect">
            <a:avLst/>
          </a:prstGeom>
          <a:noFill/>
        </p:spPr>
        <p:txBody>
          <a:bodyPr wrap="square">
            <a:spAutoFit/>
          </a:bodyPr>
          <a:lstStyle/>
          <a:p>
            <a:pPr marL="342900" indent="-342900" algn="just" eaLnBrk="1" hangingPunct="1">
              <a:lnSpc>
                <a:spcPct val="90000"/>
              </a:lnSpc>
              <a:buFont typeface="Wingdings" panose="05000000000000000000" pitchFamily="2" charset="2"/>
              <a:buChar char="Ø"/>
            </a:pPr>
            <a:r>
              <a:rPr lang="en-US" altLang="en-US" sz="2200" dirty="0">
                <a:latin typeface="Cambria" panose="02040503050406030204" pitchFamily="18" charset="0"/>
                <a:ea typeface="Cambria" panose="02040503050406030204" pitchFamily="18" charset="0"/>
              </a:rPr>
              <a:t>A </a:t>
            </a:r>
            <a:r>
              <a:rPr lang="en-US" altLang="en-US" sz="2200" dirty="0">
                <a:solidFill>
                  <a:srgbClr val="FF0000"/>
                </a:solidFill>
                <a:latin typeface="Cambria" panose="02040503050406030204" pitchFamily="18" charset="0"/>
                <a:ea typeface="Cambria" panose="02040503050406030204" pitchFamily="18" charset="0"/>
              </a:rPr>
              <a:t>program unit </a:t>
            </a:r>
            <a:r>
              <a:rPr lang="en-US" altLang="en-US" sz="2200" dirty="0">
                <a:latin typeface="Cambria" panose="02040503050406030204" pitchFamily="18" charset="0"/>
                <a:ea typeface="Cambria" panose="02040503050406030204" pitchFamily="18" charset="0"/>
              </a:rPr>
              <a:t>is a self-contained group of program statements that can be used within a large program</a:t>
            </a:r>
          </a:p>
          <a:p>
            <a:pPr marL="342900" indent="-342900" algn="just" eaLnBrk="1" hangingPunct="1">
              <a:lnSpc>
                <a:spcPct val="90000"/>
              </a:lnSpc>
              <a:buFont typeface="Wingdings" panose="05000000000000000000" pitchFamily="2" charset="2"/>
              <a:buChar char="Ø"/>
            </a:pPr>
            <a:endParaRPr lang="en-US" altLang="en-US" sz="500" dirty="0">
              <a:latin typeface="Cambria" panose="02040503050406030204" pitchFamily="18" charset="0"/>
              <a:ea typeface="Cambria" panose="02040503050406030204" pitchFamily="18" charset="0"/>
            </a:endParaRPr>
          </a:p>
          <a:p>
            <a:pPr marL="342900" indent="-342900" algn="just" eaLnBrk="1" hangingPunct="1">
              <a:lnSpc>
                <a:spcPct val="90000"/>
              </a:lnSpc>
              <a:buFont typeface="Wingdings" panose="05000000000000000000" pitchFamily="2" charset="2"/>
              <a:buChar char="Ø"/>
            </a:pPr>
            <a:r>
              <a:rPr lang="en-US" altLang="en-US" sz="2200" dirty="0">
                <a:solidFill>
                  <a:srgbClr val="FF0000"/>
                </a:solidFill>
                <a:latin typeface="Cambria" panose="02040503050406030204" pitchFamily="18" charset="0"/>
                <a:ea typeface="Cambria" panose="02040503050406030204" pitchFamily="18" charset="0"/>
              </a:rPr>
              <a:t>Stored</a:t>
            </a:r>
            <a:r>
              <a:rPr lang="en-US" altLang="en-US" sz="2200" dirty="0">
                <a:latin typeface="Cambria" panose="02040503050406030204" pitchFamily="18" charset="0"/>
                <a:ea typeface="Cambria" panose="02040503050406030204" pitchFamily="18" charset="0"/>
              </a:rPr>
              <a:t> PL/SQL program units are program units that other PL/SQL program can reference and that other database users can use and execute.</a:t>
            </a:r>
          </a:p>
          <a:p>
            <a:pPr marL="342900" indent="-342900" algn="just" eaLnBrk="1" hangingPunct="1">
              <a:lnSpc>
                <a:spcPct val="90000"/>
              </a:lnSpc>
              <a:buFont typeface="Wingdings" panose="05000000000000000000" pitchFamily="2" charset="2"/>
              <a:buChar char="Ø"/>
            </a:pPr>
            <a:endParaRPr lang="en-US" altLang="en-US" sz="500" dirty="0">
              <a:latin typeface="Cambria" panose="02040503050406030204" pitchFamily="18" charset="0"/>
              <a:ea typeface="Cambria" panose="02040503050406030204" pitchFamily="18" charset="0"/>
            </a:endParaRPr>
          </a:p>
          <a:p>
            <a:pPr marL="342900" indent="-342900" algn="just" eaLnBrk="1" hangingPunct="1">
              <a:lnSpc>
                <a:spcPct val="90000"/>
              </a:lnSpc>
              <a:buFont typeface="Wingdings" panose="05000000000000000000" pitchFamily="2" charset="2"/>
              <a:buChar char="Ø"/>
            </a:pPr>
            <a:r>
              <a:rPr lang="en-US" altLang="en-US" sz="2200" dirty="0">
                <a:latin typeface="Cambria" panose="02040503050406030204" pitchFamily="18" charset="0"/>
                <a:ea typeface="Cambria" panose="02040503050406030204" pitchFamily="18" charset="0"/>
              </a:rPr>
              <a:t>Can receive multiple input parameters and return multiple output values (or no output values) and perform DML Commands</a:t>
            </a:r>
          </a:p>
        </p:txBody>
      </p:sp>
      <p:sp>
        <p:nvSpPr>
          <p:cNvPr id="21" name="Rectangle 3">
            <a:extLst>
              <a:ext uri="{FF2B5EF4-FFF2-40B4-BE49-F238E27FC236}">
                <a16:creationId xmlns="" xmlns:a16="http://schemas.microsoft.com/office/drawing/2014/main" id="{D317E43F-E7E8-4612-B2B7-1AE8F834C555}"/>
              </a:ext>
            </a:extLst>
          </p:cNvPr>
          <p:cNvSpPr txBox="1">
            <a:spLocks noChangeArrowheads="1"/>
          </p:cNvSpPr>
          <p:nvPr/>
        </p:nvSpPr>
        <p:spPr bwMode="auto">
          <a:xfrm>
            <a:off x="3603353" y="2978917"/>
            <a:ext cx="7772400" cy="4067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tx2"/>
              </a:buClr>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Char char="–"/>
              <a:defRPr sz="2600">
                <a:solidFill>
                  <a:schemeClr val="tx1"/>
                </a:solidFill>
                <a:latin typeface="+mn-lt"/>
              </a:defRPr>
            </a:lvl2pPr>
            <a:lvl3pPr marL="1143000" indent="-228600" algn="l" rtl="0" eaLnBrk="0" fontAlgn="base" hangingPunct="0">
              <a:spcBef>
                <a:spcPct val="20000"/>
              </a:spcBef>
              <a:spcAft>
                <a:spcPct val="0"/>
              </a:spcAft>
              <a:buClr>
                <a:schemeClr val="tx2"/>
              </a:buClr>
              <a:buChar char="•"/>
              <a:defRPr sz="2400">
                <a:solidFill>
                  <a:schemeClr val="tx1"/>
                </a:solidFill>
                <a:latin typeface="+mn-lt"/>
              </a:defRPr>
            </a:lvl3pPr>
            <a:lvl4pPr marL="1600200" indent="-228600" algn="l" rtl="0" eaLnBrk="0" fontAlgn="base" hangingPunct="0">
              <a:spcBef>
                <a:spcPct val="20000"/>
              </a:spcBef>
              <a:spcAft>
                <a:spcPct val="0"/>
              </a:spcAft>
              <a:buClr>
                <a:schemeClr val="tx2"/>
              </a:buClr>
              <a:buChar char="–"/>
              <a:defRPr>
                <a:solidFill>
                  <a:schemeClr val="tx1"/>
                </a:solidFill>
                <a:latin typeface="+mn-lt"/>
              </a:defRPr>
            </a:lvl4pPr>
            <a:lvl5pPr marL="2057400" indent="-228600" algn="l" rtl="0" eaLnBrk="0" fontAlgn="base" hangingPunct="0">
              <a:spcBef>
                <a:spcPct val="20000"/>
              </a:spcBef>
              <a:spcAft>
                <a:spcPct val="0"/>
              </a:spcAft>
              <a:buClr>
                <a:schemeClr val="tx2"/>
              </a:buClr>
              <a:buChar char="»"/>
              <a:defRPr>
                <a:solidFill>
                  <a:schemeClr val="tx1"/>
                </a:solidFill>
                <a:latin typeface="+mn-lt"/>
              </a:defRPr>
            </a:lvl5pPr>
            <a:lvl6pPr marL="2514600" indent="-228600" algn="l" rtl="0" fontAlgn="base">
              <a:spcBef>
                <a:spcPct val="20000"/>
              </a:spcBef>
              <a:spcAft>
                <a:spcPct val="0"/>
              </a:spcAft>
              <a:buClr>
                <a:schemeClr val="tx2"/>
              </a:buClr>
              <a:buChar char="»"/>
              <a:defRPr>
                <a:solidFill>
                  <a:schemeClr val="tx1"/>
                </a:solidFill>
                <a:latin typeface="+mn-lt"/>
              </a:defRPr>
            </a:lvl6pPr>
            <a:lvl7pPr marL="2971800" indent="-228600" algn="l" rtl="0" fontAlgn="base">
              <a:spcBef>
                <a:spcPct val="20000"/>
              </a:spcBef>
              <a:spcAft>
                <a:spcPct val="0"/>
              </a:spcAft>
              <a:buClr>
                <a:schemeClr val="tx2"/>
              </a:buClr>
              <a:buChar char="»"/>
              <a:defRPr>
                <a:solidFill>
                  <a:schemeClr val="tx1"/>
                </a:solidFill>
                <a:latin typeface="+mn-lt"/>
              </a:defRPr>
            </a:lvl7pPr>
            <a:lvl8pPr marL="3429000" indent="-228600" algn="l" rtl="0" fontAlgn="base">
              <a:spcBef>
                <a:spcPct val="20000"/>
              </a:spcBef>
              <a:spcAft>
                <a:spcPct val="0"/>
              </a:spcAft>
              <a:buClr>
                <a:schemeClr val="tx2"/>
              </a:buClr>
              <a:buChar char="»"/>
              <a:defRPr>
                <a:solidFill>
                  <a:schemeClr val="tx1"/>
                </a:solidFill>
                <a:latin typeface="+mn-lt"/>
              </a:defRPr>
            </a:lvl8pPr>
            <a:lvl9pPr marL="3886200" indent="-228600" algn="l" rtl="0" fontAlgn="base">
              <a:spcBef>
                <a:spcPct val="20000"/>
              </a:spcBef>
              <a:spcAft>
                <a:spcPct val="0"/>
              </a:spcAft>
              <a:buClr>
                <a:schemeClr val="tx2"/>
              </a:buClr>
              <a:buChar char="»"/>
              <a:defRPr>
                <a:solidFill>
                  <a:schemeClr val="tx1"/>
                </a:solidFill>
                <a:latin typeface="+mn-lt"/>
              </a:defRPr>
            </a:lvl9pPr>
          </a:lstStyle>
          <a:p>
            <a:pPr marL="0" marR="0" lvl="0" indent="0" algn="l" defTabSz="914400" rtl="0" eaLnBrk="1" fontAlgn="base" latinLnBrk="0" hangingPunct="1">
              <a:lnSpc>
                <a:spcPct val="100000"/>
              </a:lnSpc>
              <a:spcBef>
                <a:spcPct val="20000"/>
              </a:spcBef>
              <a:spcAft>
                <a:spcPct val="0"/>
              </a:spcAft>
              <a:buClr>
                <a:srgbClr val="003366"/>
              </a:buClr>
              <a:buSzTx/>
              <a:buNone/>
              <a:tabLst/>
              <a:defRPr/>
            </a:pP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CREATE [OR REPLACE] PROCEDURE </a:t>
            </a:r>
            <a:r>
              <a:rPr kumimoji="0" lang="en-US" sz="2200" b="0"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procedure_name</a:t>
            </a: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 (parameter mod datatype [,parameter]) ] </a:t>
            </a:r>
          </a:p>
          <a:p>
            <a:pPr marL="0" marR="0" lvl="0" indent="0" algn="l" defTabSz="914400" rtl="0" eaLnBrk="1" fontAlgn="base" latinLnBrk="0" hangingPunct="1">
              <a:lnSpc>
                <a:spcPct val="100000"/>
              </a:lnSpc>
              <a:spcBef>
                <a:spcPct val="20000"/>
              </a:spcBef>
              <a:spcAft>
                <a:spcPct val="0"/>
              </a:spcAft>
              <a:buClr>
                <a:srgbClr val="003366"/>
              </a:buClr>
              <a:buSzTx/>
              <a:buFontTx/>
              <a:buNone/>
              <a:tabLst/>
              <a:defRPr/>
            </a:pP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IS /AS</a:t>
            </a:r>
          </a:p>
          <a:p>
            <a:pPr marL="0" marR="0" lvl="0" indent="0" algn="l" defTabSz="914400" rtl="0" eaLnBrk="1" fontAlgn="base" latinLnBrk="0" hangingPunct="1">
              <a:lnSpc>
                <a:spcPct val="100000"/>
              </a:lnSpc>
              <a:spcBef>
                <a:spcPct val="20000"/>
              </a:spcBef>
              <a:spcAft>
                <a:spcPct val="0"/>
              </a:spcAft>
              <a:buClr>
                <a:srgbClr val="003366"/>
              </a:buClr>
              <a:buSzTx/>
              <a:buFontTx/>
              <a:buNone/>
              <a:tabLst/>
              <a:defRPr/>
            </a:pP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[local variable </a:t>
            </a:r>
            <a:r>
              <a:rPr kumimoji="0" lang="en-US" sz="2200" b="0"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declaration_section</a:t>
            </a: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p>
          <a:p>
            <a:pPr marL="0" marR="0" lvl="0" indent="0" algn="l" defTabSz="914400" rtl="0" eaLnBrk="1" fontAlgn="base" latinLnBrk="0" hangingPunct="1">
              <a:lnSpc>
                <a:spcPct val="100000"/>
              </a:lnSpc>
              <a:spcBef>
                <a:spcPct val="20000"/>
              </a:spcBef>
              <a:spcAft>
                <a:spcPct val="0"/>
              </a:spcAft>
              <a:buClr>
                <a:srgbClr val="003366"/>
              </a:buClr>
              <a:buSzTx/>
              <a:buFontTx/>
              <a:buNone/>
              <a:tabLst/>
              <a:defRPr/>
            </a:pP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BEGIN </a:t>
            </a:r>
          </a:p>
          <a:p>
            <a:pPr marL="0" marR="0" lvl="0" indent="0" algn="l" defTabSz="914400" rtl="0" eaLnBrk="1" fontAlgn="base" latinLnBrk="0" hangingPunct="1">
              <a:lnSpc>
                <a:spcPct val="100000"/>
              </a:lnSpc>
              <a:spcBef>
                <a:spcPct val="20000"/>
              </a:spcBef>
              <a:spcAft>
                <a:spcPct val="0"/>
              </a:spcAft>
              <a:buClr>
                <a:srgbClr val="003366"/>
              </a:buClr>
              <a:buSzTx/>
              <a:buFontTx/>
              <a:buNone/>
              <a:tabLst/>
              <a:defRPr/>
            </a:pP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r>
              <a:rPr kumimoji="0" lang="en-US" sz="2200" b="0"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executable_section</a:t>
            </a: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p>
          <a:p>
            <a:pPr marL="0" marR="0" lvl="0" indent="0" algn="l" defTabSz="914400" rtl="0" eaLnBrk="1" fontAlgn="base" latinLnBrk="0" hangingPunct="1">
              <a:lnSpc>
                <a:spcPct val="100000"/>
              </a:lnSpc>
              <a:spcBef>
                <a:spcPct val="20000"/>
              </a:spcBef>
              <a:spcAft>
                <a:spcPct val="0"/>
              </a:spcAft>
              <a:buClr>
                <a:srgbClr val="003366"/>
              </a:buClr>
              <a:buSzTx/>
              <a:buFontTx/>
              <a:buNone/>
              <a:tabLst/>
              <a:defRPr/>
            </a:pP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[EXCEPTION </a:t>
            </a:r>
          </a:p>
          <a:p>
            <a:pPr marL="0" marR="0" lvl="0" indent="0" algn="l" defTabSz="914400" rtl="0" eaLnBrk="1" fontAlgn="base" latinLnBrk="0" hangingPunct="1">
              <a:lnSpc>
                <a:spcPct val="100000"/>
              </a:lnSpc>
              <a:spcBef>
                <a:spcPct val="20000"/>
              </a:spcBef>
              <a:spcAft>
                <a:spcPct val="0"/>
              </a:spcAft>
              <a:buClr>
                <a:srgbClr val="003366"/>
              </a:buClr>
              <a:buSzTx/>
              <a:buFontTx/>
              <a:buNone/>
              <a:tabLst/>
              <a:defRPr/>
            </a:pP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r>
              <a:rPr kumimoji="0" lang="en-US" sz="2200" b="0"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exception_section</a:t>
            </a: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p>
          <a:p>
            <a:pPr marL="0" marR="0" lvl="0" indent="0" algn="l" defTabSz="914400" rtl="0" eaLnBrk="1" fontAlgn="base" latinLnBrk="0" hangingPunct="1">
              <a:lnSpc>
                <a:spcPct val="100000"/>
              </a:lnSpc>
              <a:spcBef>
                <a:spcPct val="20000"/>
              </a:spcBef>
              <a:spcAft>
                <a:spcPct val="0"/>
              </a:spcAft>
              <a:buClr>
                <a:srgbClr val="003366"/>
              </a:buClr>
              <a:buSzTx/>
              <a:buFontTx/>
              <a:buNone/>
              <a:tabLst/>
              <a:defRPr/>
            </a:pP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END [</a:t>
            </a:r>
            <a:r>
              <a:rPr kumimoji="0" lang="en-US" sz="2200" b="0"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procedure_name</a:t>
            </a:r>
            <a:r>
              <a:rPr kumimoji="0" 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a:t>
            </a:r>
            <a:endParaRPr kumimoji="0" lang="en-US" altLang="en-US" sz="22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endParaRPr>
          </a:p>
        </p:txBody>
      </p:sp>
      <p:sp>
        <p:nvSpPr>
          <p:cNvPr id="22" name="Right Brace 21">
            <a:extLst>
              <a:ext uri="{FF2B5EF4-FFF2-40B4-BE49-F238E27FC236}">
                <a16:creationId xmlns="" xmlns:a16="http://schemas.microsoft.com/office/drawing/2014/main" id="{315FF0EB-C7A9-4FC4-97A5-8F2D4A014814}"/>
              </a:ext>
            </a:extLst>
          </p:cNvPr>
          <p:cNvSpPr/>
          <p:nvPr/>
        </p:nvSpPr>
        <p:spPr>
          <a:xfrm>
            <a:off x="9742896" y="3157443"/>
            <a:ext cx="457200" cy="1307373"/>
          </a:xfrm>
          <a:prstGeom prst="rightBrace">
            <a:avLst/>
          </a:prstGeom>
          <a:noFill/>
          <a:ln w="9525" cap="flat" cmpd="sng" algn="ctr">
            <a:solidFill>
              <a:srgbClr val="000099">
                <a:shade val="95000"/>
                <a:satMod val="105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imes New Roman"/>
              <a:ea typeface="+mn-ea"/>
              <a:cs typeface="+mn-cs"/>
            </a:endParaRPr>
          </a:p>
        </p:txBody>
      </p:sp>
      <p:sp>
        <p:nvSpPr>
          <p:cNvPr id="23" name="Rectangle 22">
            <a:extLst>
              <a:ext uri="{FF2B5EF4-FFF2-40B4-BE49-F238E27FC236}">
                <a16:creationId xmlns="" xmlns:a16="http://schemas.microsoft.com/office/drawing/2014/main" id="{74F582EA-D16E-4689-A68A-102328AFA03C}"/>
              </a:ext>
            </a:extLst>
          </p:cNvPr>
          <p:cNvSpPr/>
          <p:nvPr/>
        </p:nvSpPr>
        <p:spPr>
          <a:xfrm>
            <a:off x="10317663" y="3420332"/>
            <a:ext cx="1143000" cy="609600"/>
          </a:xfrm>
          <a:prstGeom prst="rect">
            <a:avLst/>
          </a:prstGeom>
          <a:solidFill>
            <a:srgbClr val="000099"/>
          </a:solidFill>
          <a:ln w="25400" cap="flat" cmpd="sng" algn="ctr">
            <a:solidFill>
              <a:srgbClr val="000099">
                <a:shade val="50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Times New Roman"/>
                <a:ea typeface="+mn-ea"/>
                <a:cs typeface="+mn-cs"/>
              </a:rPr>
              <a:t>Header</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Times New Roman"/>
                <a:ea typeface="+mn-ea"/>
                <a:cs typeface="+mn-cs"/>
              </a:rPr>
              <a:t>Section</a:t>
            </a:r>
          </a:p>
        </p:txBody>
      </p:sp>
      <p:sp>
        <p:nvSpPr>
          <p:cNvPr id="24" name="Right Brace 23">
            <a:extLst>
              <a:ext uri="{FF2B5EF4-FFF2-40B4-BE49-F238E27FC236}">
                <a16:creationId xmlns="" xmlns:a16="http://schemas.microsoft.com/office/drawing/2014/main" id="{F7C6690B-7009-4672-B0E0-C4E2BDE00685}"/>
              </a:ext>
            </a:extLst>
          </p:cNvPr>
          <p:cNvSpPr/>
          <p:nvPr/>
        </p:nvSpPr>
        <p:spPr>
          <a:xfrm>
            <a:off x="7076986" y="4780124"/>
            <a:ext cx="204651" cy="661851"/>
          </a:xfrm>
          <a:prstGeom prst="rightBrace">
            <a:avLst/>
          </a:prstGeom>
          <a:noFill/>
          <a:ln w="9525" cap="flat" cmpd="sng" algn="ctr">
            <a:solidFill>
              <a:srgbClr val="000099">
                <a:shade val="95000"/>
                <a:satMod val="105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imes New Roman"/>
              <a:ea typeface="+mn-ea"/>
              <a:cs typeface="+mn-cs"/>
            </a:endParaRPr>
          </a:p>
        </p:txBody>
      </p:sp>
      <p:sp>
        <p:nvSpPr>
          <p:cNvPr id="25" name="Rectangle 24">
            <a:extLst>
              <a:ext uri="{FF2B5EF4-FFF2-40B4-BE49-F238E27FC236}">
                <a16:creationId xmlns="" xmlns:a16="http://schemas.microsoft.com/office/drawing/2014/main" id="{2BB75D84-1E31-4F72-A0F6-AEEDF2C7C9C2}"/>
              </a:ext>
            </a:extLst>
          </p:cNvPr>
          <p:cNvSpPr/>
          <p:nvPr/>
        </p:nvSpPr>
        <p:spPr>
          <a:xfrm>
            <a:off x="7489553" y="4738047"/>
            <a:ext cx="1600200" cy="533400"/>
          </a:xfrm>
          <a:prstGeom prst="rect">
            <a:avLst/>
          </a:prstGeom>
          <a:solidFill>
            <a:srgbClr val="000099"/>
          </a:solidFill>
          <a:ln w="25400" cap="flat" cmpd="sng" algn="ctr">
            <a:solidFill>
              <a:srgbClr val="000099">
                <a:shade val="50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Times New Roman"/>
                <a:ea typeface="+mn-ea"/>
                <a:cs typeface="+mn-cs"/>
              </a:rPr>
              <a:t>body</a:t>
            </a:r>
          </a:p>
        </p:txBody>
      </p:sp>
      <p:sp>
        <p:nvSpPr>
          <p:cNvPr id="26" name="Right Brace 25">
            <a:extLst>
              <a:ext uri="{FF2B5EF4-FFF2-40B4-BE49-F238E27FC236}">
                <a16:creationId xmlns="" xmlns:a16="http://schemas.microsoft.com/office/drawing/2014/main" id="{1D97A17F-B087-417F-BA43-CDB8F0D63828}"/>
              </a:ext>
            </a:extLst>
          </p:cNvPr>
          <p:cNvSpPr/>
          <p:nvPr/>
        </p:nvSpPr>
        <p:spPr>
          <a:xfrm>
            <a:off x="7417705" y="5663500"/>
            <a:ext cx="533400" cy="990600"/>
          </a:xfrm>
          <a:prstGeom prst="rightBrace">
            <a:avLst/>
          </a:prstGeom>
          <a:noFill/>
          <a:ln w="9525" cap="flat" cmpd="sng" algn="ctr">
            <a:solidFill>
              <a:srgbClr val="000099">
                <a:shade val="95000"/>
                <a:satMod val="105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imes New Roman"/>
              <a:ea typeface="+mn-ea"/>
              <a:cs typeface="+mn-cs"/>
            </a:endParaRPr>
          </a:p>
        </p:txBody>
      </p:sp>
      <p:sp>
        <p:nvSpPr>
          <p:cNvPr id="27" name="Rectangle 26">
            <a:extLst>
              <a:ext uri="{FF2B5EF4-FFF2-40B4-BE49-F238E27FC236}">
                <a16:creationId xmlns="" xmlns:a16="http://schemas.microsoft.com/office/drawing/2014/main" id="{B5A6D863-0ED8-42A5-9CFB-BE8B5A205287}"/>
              </a:ext>
            </a:extLst>
          </p:cNvPr>
          <p:cNvSpPr/>
          <p:nvPr/>
        </p:nvSpPr>
        <p:spPr>
          <a:xfrm>
            <a:off x="8210188" y="5952139"/>
            <a:ext cx="1981200" cy="609600"/>
          </a:xfrm>
          <a:prstGeom prst="rect">
            <a:avLst/>
          </a:prstGeom>
          <a:solidFill>
            <a:srgbClr val="000099"/>
          </a:solidFill>
          <a:ln w="25400" cap="flat" cmpd="sng" algn="ctr">
            <a:solidFill>
              <a:srgbClr val="000099">
                <a:shade val="50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Times New Roman"/>
                <a:ea typeface="+mn-ea"/>
                <a:cs typeface="+mn-cs"/>
              </a:rPr>
              <a:t>Exception </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Times New Roman"/>
                <a:ea typeface="+mn-ea"/>
                <a:cs typeface="+mn-cs"/>
              </a:rPr>
              <a:t>section</a:t>
            </a:r>
          </a:p>
        </p:txBody>
      </p:sp>
    </p:spTree>
    <p:extLst>
      <p:ext uri="{BB962C8B-B14F-4D97-AF65-F5344CB8AC3E}">
        <p14:creationId xmlns:p14="http://schemas.microsoft.com/office/powerpoint/2010/main" val="673384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smtClean="0"/>
              <a:t>PL / SQL </a:t>
            </a:r>
            <a:r>
              <a:rPr lang="en-US" sz="3600" dirty="0">
                <a:solidFill>
                  <a:schemeClr val="tx1"/>
                </a:solidFill>
                <a:latin typeface="Cambria" panose="02040503050406030204" pitchFamily="18" charset="0"/>
                <a:ea typeface="Cambria" panose="02040503050406030204" pitchFamily="18" charset="0"/>
              </a:rPr>
              <a:t>Stored Procedure(Stored Programs)</a:t>
            </a:r>
            <a:endParaRPr lang="en-US" dirty="0"/>
          </a:p>
        </p:txBody>
      </p:sp>
      <p:sp>
        <p:nvSpPr>
          <p:cNvPr id="3" name="Content Placeholder 2"/>
          <p:cNvSpPr>
            <a:spLocks noGrp="1"/>
          </p:cNvSpPr>
          <p:nvPr>
            <p:ph idx="1"/>
          </p:nvPr>
        </p:nvSpPr>
        <p:spPr>
          <a:xfrm>
            <a:off x="131180" y="863444"/>
            <a:ext cx="11660486" cy="5590565"/>
          </a:xfrm>
        </p:spPr>
        <p:txBody>
          <a:bodyPr/>
          <a:lstStyle/>
          <a:p>
            <a:r>
              <a:rPr lang="en-US" dirty="0"/>
              <a:t>A PL/SQL procedure is a reusable unit that encapsulates the specific business logic of the </a:t>
            </a:r>
            <a:r>
              <a:rPr lang="en-US" dirty="0" smtClean="0"/>
              <a:t>application</a:t>
            </a:r>
          </a:p>
          <a:p>
            <a:pPr lvl="0"/>
            <a:r>
              <a:rPr lang="en-US" dirty="0"/>
              <a:t>A Procedure in PL/SQL is a subprogram unit that consists of a group of PL/SQL statements that can be called by name.</a:t>
            </a:r>
          </a:p>
          <a:p>
            <a:pPr lvl="0"/>
            <a:r>
              <a:rPr lang="en-US" dirty="0"/>
              <a:t>Each procedure in PL/SQL has its own unique name by which it can be referred to and called.</a:t>
            </a:r>
          </a:p>
          <a:p>
            <a:pPr lvl="0"/>
            <a:r>
              <a:rPr lang="en-US" dirty="0"/>
              <a:t>This subprogram unit in the Oracle database is stored as a database object.</a:t>
            </a:r>
          </a:p>
          <a:p>
            <a:endParaRPr lang="en-US" dirty="0" smtClean="0"/>
          </a:p>
        </p:txBody>
      </p:sp>
    </p:spTree>
    <p:extLst>
      <p:ext uri="{BB962C8B-B14F-4D97-AF65-F5344CB8AC3E}">
        <p14:creationId xmlns:p14="http://schemas.microsoft.com/office/powerpoint/2010/main" val="3309164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 xmlns:a16="http://schemas.microsoft.com/office/drawing/2014/main" id="{8A17BE06-9491-4898-A2AF-093F53378337}"/>
              </a:ext>
            </a:extLst>
          </p:cNvPr>
          <p:cNvSpPr txBox="1"/>
          <p:nvPr/>
        </p:nvSpPr>
        <p:spPr>
          <a:xfrm>
            <a:off x="257577" y="861769"/>
            <a:ext cx="11507702" cy="5847755"/>
          </a:xfrm>
          <a:prstGeom prst="rect">
            <a:avLst/>
          </a:prstGeom>
          <a:noFill/>
        </p:spPr>
        <p:txBody>
          <a:bodyPr wrap="square">
            <a:spAutoFit/>
          </a:bodyPr>
          <a:lstStyle/>
          <a:p>
            <a:pPr marL="285750" indent="-285750" algn="just">
              <a:buFont typeface="Wingdings" panose="05000000000000000000" pitchFamily="2" charset="2"/>
              <a:buChar char="Ø"/>
            </a:pPr>
            <a:r>
              <a:rPr lang="en-US" altLang="en-US" sz="2200" dirty="0">
                <a:latin typeface="Cambria" panose="02040503050406030204" pitchFamily="18" charset="0"/>
                <a:ea typeface="Cambria" panose="02040503050406030204" pitchFamily="18" charset="0"/>
              </a:rPr>
              <a:t>The header section defines:</a:t>
            </a:r>
          </a:p>
          <a:p>
            <a:pPr lvl="1" algn="just"/>
            <a:r>
              <a:rPr lang="en-US" altLang="en-US" sz="2200" dirty="0">
                <a:latin typeface="Cambria" panose="02040503050406030204" pitchFamily="18" charset="0"/>
                <a:ea typeface="Cambria" panose="02040503050406030204" pitchFamily="18" charset="0"/>
              </a:rPr>
              <a:t>1. The procedure </a:t>
            </a:r>
            <a:r>
              <a:rPr lang="en-US" altLang="en-US" sz="2200" dirty="0">
                <a:solidFill>
                  <a:srgbClr val="FF0000"/>
                </a:solidFill>
                <a:latin typeface="Cambria" panose="02040503050406030204" pitchFamily="18" charset="0"/>
                <a:ea typeface="Cambria" panose="02040503050406030204" pitchFamily="18" charset="0"/>
              </a:rPr>
              <a:t>name (</a:t>
            </a:r>
            <a:r>
              <a:rPr lang="en-US" altLang="en-US" sz="2200" dirty="0">
                <a:latin typeface="Cambria" panose="02040503050406030204" pitchFamily="18" charset="0"/>
                <a:ea typeface="Cambria" panose="02040503050406030204" pitchFamily="18" charset="0"/>
              </a:rPr>
              <a:t>name should be unique </a:t>
            </a:r>
            <a:r>
              <a:rPr lang="en-US" altLang="en-US" sz="2200" dirty="0">
                <a:solidFill>
                  <a:srgbClr val="FF0000"/>
                </a:solidFill>
                <a:latin typeface="Cambria" panose="02040503050406030204" pitchFamily="18" charset="0"/>
                <a:ea typeface="Cambria" panose="02040503050406030204" pitchFamily="18" charset="0"/>
              </a:rPr>
              <a:t>)</a:t>
            </a:r>
          </a:p>
          <a:p>
            <a:pPr lvl="1" algn="just"/>
            <a:r>
              <a:rPr lang="en-US" altLang="en-US" sz="2200" dirty="0">
                <a:latin typeface="Cambria" panose="02040503050406030204" pitchFamily="18" charset="0"/>
                <a:ea typeface="Cambria" panose="02040503050406030204" pitchFamily="18" charset="0"/>
              </a:rPr>
              <a:t>2. The </a:t>
            </a:r>
            <a:r>
              <a:rPr lang="en-US" altLang="en-US" sz="2200" dirty="0">
                <a:solidFill>
                  <a:srgbClr val="FF0000"/>
                </a:solidFill>
                <a:latin typeface="Cambria" panose="02040503050406030204" pitchFamily="18" charset="0"/>
                <a:ea typeface="Cambria" panose="02040503050406030204" pitchFamily="18" charset="0"/>
              </a:rPr>
              <a:t>parameters</a:t>
            </a:r>
            <a:r>
              <a:rPr lang="en-US" altLang="en-US" sz="2200" dirty="0">
                <a:latin typeface="Cambria" panose="02040503050406030204" pitchFamily="18" charset="0"/>
                <a:ea typeface="Cambria" panose="02040503050406030204" pitchFamily="18" charset="0"/>
              </a:rPr>
              <a:t> that the procedure receives or delivers </a:t>
            </a:r>
          </a:p>
          <a:p>
            <a:pPr lvl="1" algn="just"/>
            <a:r>
              <a:rPr lang="en-US" altLang="en-US" sz="2200" dirty="0">
                <a:latin typeface="Cambria" panose="02040503050406030204" pitchFamily="18" charset="0"/>
                <a:ea typeface="Cambria" panose="02040503050406030204" pitchFamily="18" charset="0"/>
              </a:rPr>
              <a:t>     (IN, OUT, IN OUT)</a:t>
            </a:r>
          </a:p>
          <a:p>
            <a:pPr lvl="1" algn="just"/>
            <a:r>
              <a:rPr lang="en-US" altLang="en-US" sz="2200" dirty="0">
                <a:latin typeface="Cambria" panose="02040503050406030204" pitchFamily="18" charset="0"/>
                <a:ea typeface="Cambria" panose="02040503050406030204" pitchFamily="18" charset="0"/>
              </a:rPr>
              <a:t>3</a:t>
            </a:r>
            <a:r>
              <a:rPr lang="en-US" altLang="en-US" sz="2200" dirty="0">
                <a:solidFill>
                  <a:srgbClr val="FF0000"/>
                </a:solidFill>
                <a:latin typeface="Cambria" panose="02040503050406030204" pitchFamily="18" charset="0"/>
                <a:ea typeface="Cambria" panose="02040503050406030204" pitchFamily="18" charset="0"/>
              </a:rPr>
              <a:t>. IS</a:t>
            </a:r>
            <a:r>
              <a:rPr lang="en-US" altLang="en-US" sz="2200" dirty="0">
                <a:latin typeface="Cambria" panose="02040503050406030204" pitchFamily="18" charset="0"/>
                <a:ea typeface="Cambria" panose="02040503050406030204" pitchFamily="18" charset="0"/>
              </a:rPr>
              <a:t> keyword: follows the parameters list</a:t>
            </a:r>
          </a:p>
          <a:p>
            <a:pPr lvl="1" algn="just"/>
            <a:r>
              <a:rPr lang="en-US" altLang="en-US" sz="2200" dirty="0">
                <a:latin typeface="Cambria" panose="02040503050406030204" pitchFamily="18" charset="0"/>
                <a:ea typeface="Cambria" panose="02040503050406030204" pitchFamily="18" charset="0"/>
              </a:rPr>
              <a:t>4. The </a:t>
            </a:r>
            <a:r>
              <a:rPr lang="en-US" altLang="en-US" sz="2200" dirty="0">
                <a:solidFill>
                  <a:srgbClr val="FF0000"/>
                </a:solidFill>
                <a:latin typeface="Cambria" panose="02040503050406030204" pitchFamily="18" charset="0"/>
                <a:ea typeface="Cambria" panose="02040503050406030204" pitchFamily="18" charset="0"/>
              </a:rPr>
              <a:t>local</a:t>
            </a:r>
            <a:r>
              <a:rPr lang="en-US" altLang="en-US" sz="2200" dirty="0">
                <a:latin typeface="Cambria" panose="02040503050406030204" pitchFamily="18" charset="0"/>
                <a:ea typeface="Cambria" panose="02040503050406030204" pitchFamily="18" charset="0"/>
              </a:rPr>
              <a:t> procedure variables</a:t>
            </a:r>
          </a:p>
          <a:p>
            <a:pPr marL="285750" indent="-285750" algn="just">
              <a:buFont typeface="Wingdings" panose="05000000000000000000" pitchFamily="2" charset="2"/>
              <a:buChar char="Ø"/>
            </a:pPr>
            <a:r>
              <a:rPr lang="en-US" altLang="en-US" sz="2200" dirty="0">
                <a:latin typeface="Cambria" panose="02040503050406030204" pitchFamily="18" charset="0"/>
                <a:ea typeface="Cambria" panose="02040503050406030204" pitchFamily="18" charset="0"/>
              </a:rPr>
              <a:t>Create or replace: instructs the DBMS to create the procedure if it does it exists, otherwise; it replaces the existing one</a:t>
            </a:r>
          </a:p>
          <a:p>
            <a:pPr marL="285750" indent="-285750" algn="just">
              <a:buFont typeface="Wingdings" panose="05000000000000000000" pitchFamily="2" charset="2"/>
              <a:buChar char="Ø"/>
            </a:pPr>
            <a:r>
              <a:rPr lang="en-US" altLang="en-US" sz="2200" dirty="0">
                <a:latin typeface="Cambria" panose="02040503050406030204" pitchFamily="18" charset="0"/>
                <a:ea typeface="Cambria" panose="02040503050406030204" pitchFamily="18" charset="0"/>
              </a:rPr>
              <a:t>OR REPLACE clause is optional. </a:t>
            </a:r>
            <a:r>
              <a:rPr lang="en-US" altLang="en-US" sz="2200" dirty="0">
                <a:solidFill>
                  <a:srgbClr val="FF0000"/>
                </a:solidFill>
                <a:latin typeface="Cambria" panose="02040503050406030204" pitchFamily="18" charset="0"/>
                <a:ea typeface="Cambria" panose="02040503050406030204" pitchFamily="18" charset="0"/>
              </a:rPr>
              <a:t>But</a:t>
            </a:r>
            <a:r>
              <a:rPr lang="en-US" altLang="en-US" sz="2200" dirty="0">
                <a:latin typeface="Cambria" panose="02040503050406030204" pitchFamily="18" charset="0"/>
                <a:ea typeface="Cambria" panose="02040503050406030204" pitchFamily="18" charset="0"/>
              </a:rPr>
              <a:t> if omitted and a procedure exists with the same name, an </a:t>
            </a:r>
            <a:r>
              <a:rPr lang="en-US" altLang="en-US" sz="2200" dirty="0">
                <a:solidFill>
                  <a:srgbClr val="FF0000"/>
                </a:solidFill>
                <a:latin typeface="Cambria" panose="02040503050406030204" pitchFamily="18" charset="0"/>
                <a:ea typeface="Cambria" panose="02040503050406030204" pitchFamily="18" charset="0"/>
              </a:rPr>
              <a:t>error</a:t>
            </a:r>
            <a:r>
              <a:rPr lang="en-US" altLang="en-US" sz="2200" dirty="0">
                <a:latin typeface="Cambria" panose="02040503050406030204" pitchFamily="18" charset="0"/>
                <a:ea typeface="Cambria" panose="02040503050406030204" pitchFamily="18" charset="0"/>
              </a:rPr>
              <a:t> </a:t>
            </a:r>
            <a:r>
              <a:rPr lang="en-US" altLang="en-US" sz="2200" dirty="0" smtClean="0">
                <a:latin typeface="Cambria" panose="02040503050406030204" pitchFamily="18" charset="0"/>
                <a:ea typeface="Cambria" panose="02040503050406030204" pitchFamily="18" charset="0"/>
              </a:rPr>
              <a:t>occurs</a:t>
            </a:r>
          </a:p>
          <a:p>
            <a:pPr marL="285750" indent="-285750" algn="just">
              <a:buFont typeface="Wingdings" panose="05000000000000000000" pitchFamily="2" charset="2"/>
              <a:buChar char="Ø"/>
            </a:pPr>
            <a:r>
              <a:rPr lang="en-US" altLang="en-US" sz="2200" dirty="0">
                <a:latin typeface="Cambria" panose="02040503050406030204" pitchFamily="18" charset="0"/>
                <a:ea typeface="Cambria" panose="02040503050406030204" pitchFamily="18" charset="0"/>
              </a:rPr>
              <a:t>Parameter </a:t>
            </a:r>
            <a:r>
              <a:rPr lang="en-US" altLang="en-US" sz="2200" dirty="0">
                <a:solidFill>
                  <a:srgbClr val="FF0000"/>
                </a:solidFill>
                <a:latin typeface="Cambria" panose="02040503050406030204" pitchFamily="18" charset="0"/>
                <a:ea typeface="Cambria" panose="02040503050406030204" pitchFamily="18" charset="0"/>
              </a:rPr>
              <a:t>name</a:t>
            </a:r>
            <a:r>
              <a:rPr lang="en-US" altLang="en-US" sz="2200" dirty="0">
                <a:latin typeface="Cambria" panose="02040503050406030204" pitchFamily="18" charset="0"/>
                <a:ea typeface="Cambria" panose="02040503050406030204" pitchFamily="18" charset="0"/>
              </a:rPr>
              <a:t>, </a:t>
            </a:r>
            <a:r>
              <a:rPr lang="en-US" altLang="en-US" sz="2200" dirty="0">
                <a:solidFill>
                  <a:srgbClr val="FF0000"/>
                </a:solidFill>
                <a:latin typeface="Cambria" panose="02040503050406030204" pitchFamily="18" charset="0"/>
                <a:ea typeface="Cambria" panose="02040503050406030204" pitchFamily="18" charset="0"/>
              </a:rPr>
              <a:t>mod</a:t>
            </a:r>
            <a:r>
              <a:rPr lang="en-US" altLang="en-US" sz="2200" dirty="0">
                <a:latin typeface="Cambria" panose="02040503050406030204" pitchFamily="18" charset="0"/>
                <a:ea typeface="Cambria" panose="02040503050406030204" pitchFamily="18" charset="0"/>
              </a:rPr>
              <a:t> and </a:t>
            </a:r>
            <a:r>
              <a:rPr lang="en-US" altLang="en-US" sz="2200" dirty="0">
                <a:solidFill>
                  <a:srgbClr val="FF0000"/>
                </a:solidFill>
                <a:latin typeface="Cambria" panose="02040503050406030204" pitchFamily="18" charset="0"/>
                <a:ea typeface="Cambria" panose="02040503050406030204" pitchFamily="18" charset="0"/>
              </a:rPr>
              <a:t>data type </a:t>
            </a:r>
            <a:r>
              <a:rPr lang="en-US" altLang="en-US" sz="2200" dirty="0">
                <a:latin typeface="Cambria" panose="02040503050406030204" pitchFamily="18" charset="0"/>
                <a:ea typeface="Cambria" panose="02040503050406030204" pitchFamily="18" charset="0"/>
              </a:rPr>
              <a:t>are enclosed in parentheses, each is separated by a comma. </a:t>
            </a:r>
          </a:p>
          <a:p>
            <a:pPr marL="285750" indent="-285750" algn="just">
              <a:buFont typeface="Wingdings" panose="05000000000000000000" pitchFamily="2" charset="2"/>
              <a:buChar char="Ø"/>
            </a:pPr>
            <a:r>
              <a:rPr lang="en-US" altLang="en-US" sz="2200" dirty="0">
                <a:latin typeface="Cambria" panose="02040503050406030204" pitchFamily="18" charset="0"/>
                <a:ea typeface="Cambria" panose="02040503050406030204" pitchFamily="18" charset="0"/>
              </a:rPr>
              <a:t>Parameter </a:t>
            </a:r>
            <a:r>
              <a:rPr lang="en-US" altLang="en-US" sz="2200" dirty="0">
                <a:solidFill>
                  <a:srgbClr val="FF0000"/>
                </a:solidFill>
                <a:latin typeface="Cambria" panose="02040503050406030204" pitchFamily="18" charset="0"/>
                <a:ea typeface="Cambria" panose="02040503050406030204" pitchFamily="18" charset="0"/>
              </a:rPr>
              <a:t>mod</a:t>
            </a:r>
            <a:r>
              <a:rPr lang="en-US" altLang="en-US" sz="2200" dirty="0">
                <a:latin typeface="Cambria" panose="02040503050406030204" pitchFamily="18" charset="0"/>
                <a:ea typeface="Cambria" panose="02040503050406030204" pitchFamily="18" charset="0"/>
              </a:rPr>
              <a:t>: describes how the procedure change the value. It can be:</a:t>
            </a:r>
          </a:p>
          <a:p>
            <a:pPr lvl="1" algn="just"/>
            <a:r>
              <a:rPr lang="en-US" altLang="en-US" sz="2200" dirty="0">
                <a:latin typeface="Cambria" panose="02040503050406030204" pitchFamily="18" charset="0"/>
                <a:ea typeface="Cambria" panose="02040503050406030204" pitchFamily="18" charset="0"/>
              </a:rPr>
              <a:t>1.</a:t>
            </a:r>
            <a:r>
              <a:rPr lang="en-US" altLang="en-US" sz="2200" dirty="0">
                <a:solidFill>
                  <a:srgbClr val="FF0000"/>
                </a:solidFill>
                <a:latin typeface="Cambria" panose="02040503050406030204" pitchFamily="18" charset="0"/>
                <a:ea typeface="Cambria" panose="02040503050406030204" pitchFamily="18" charset="0"/>
              </a:rPr>
              <a:t> IN</a:t>
            </a:r>
            <a:r>
              <a:rPr lang="en-US" altLang="en-US" sz="2200" dirty="0">
                <a:latin typeface="Cambria" panose="02040503050406030204" pitchFamily="18" charset="0"/>
                <a:ea typeface="Cambria" panose="02040503050406030204" pitchFamily="18" charset="0"/>
              </a:rPr>
              <a:t>: passed parameter is a Read only value. Cannot be changed by the procedure</a:t>
            </a:r>
          </a:p>
          <a:p>
            <a:pPr lvl="1" algn="just"/>
            <a:r>
              <a:rPr lang="en-US" altLang="en-US" sz="2200" dirty="0">
                <a:latin typeface="Cambria" panose="02040503050406030204" pitchFamily="18" charset="0"/>
                <a:ea typeface="Cambria" panose="02040503050406030204" pitchFamily="18" charset="0"/>
              </a:rPr>
              <a:t>2.</a:t>
            </a:r>
            <a:r>
              <a:rPr lang="en-US" altLang="en-US" sz="2200" dirty="0">
                <a:solidFill>
                  <a:srgbClr val="FF0000"/>
                </a:solidFill>
                <a:latin typeface="Cambria" panose="02040503050406030204" pitchFamily="18" charset="0"/>
                <a:ea typeface="Cambria" panose="02040503050406030204" pitchFamily="18" charset="0"/>
              </a:rPr>
              <a:t> OUT</a:t>
            </a:r>
            <a:r>
              <a:rPr lang="en-US" altLang="en-US" sz="2200" dirty="0">
                <a:latin typeface="Cambria" panose="02040503050406030204" pitchFamily="18" charset="0"/>
                <a:ea typeface="Cambria" panose="02040503050406030204" pitchFamily="18" charset="0"/>
              </a:rPr>
              <a:t>: write-only value. Always comes on the left side of an assignment statement</a:t>
            </a:r>
          </a:p>
          <a:p>
            <a:pPr lvl="1" algn="just"/>
            <a:r>
              <a:rPr lang="en-US" altLang="en-US" sz="2200" dirty="0">
                <a:latin typeface="Cambria" panose="02040503050406030204" pitchFamily="18" charset="0"/>
                <a:ea typeface="Cambria" panose="02040503050406030204" pitchFamily="18" charset="0"/>
              </a:rPr>
              <a:t>3.</a:t>
            </a:r>
            <a:r>
              <a:rPr lang="en-US" altLang="en-US" sz="2200" dirty="0">
                <a:solidFill>
                  <a:srgbClr val="FF0000"/>
                </a:solidFill>
                <a:latin typeface="Cambria" panose="02040503050406030204" pitchFamily="18" charset="0"/>
                <a:ea typeface="Cambria" panose="02040503050406030204" pitchFamily="18" charset="0"/>
              </a:rPr>
              <a:t> IN OUT</a:t>
            </a:r>
            <a:r>
              <a:rPr lang="en-US" altLang="en-US" sz="2200" dirty="0">
                <a:latin typeface="Cambria" panose="02040503050406030204" pitchFamily="18" charset="0"/>
                <a:ea typeface="Cambria" panose="02040503050406030204" pitchFamily="18" charset="0"/>
              </a:rPr>
              <a:t>: its value can be changed</a:t>
            </a:r>
          </a:p>
          <a:p>
            <a:pPr marL="285750" indent="-285750" algn="just">
              <a:buFont typeface="Wingdings" panose="05000000000000000000" pitchFamily="2" charset="2"/>
              <a:buChar char="Ø"/>
            </a:pPr>
            <a:endParaRPr lang="en-US" altLang="en-US" sz="2200" dirty="0">
              <a:latin typeface="Cambria" panose="02040503050406030204" pitchFamily="18" charset="0"/>
              <a:ea typeface="Cambria" panose="02040503050406030204" pitchFamily="18" charset="0"/>
            </a:endParaRPr>
          </a:p>
        </p:txBody>
      </p:sp>
      <p:sp>
        <p:nvSpPr>
          <p:cNvPr id="5" name="Title 1"/>
          <p:cNvSpPr txBox="1">
            <a:spLocks/>
          </p:cNvSpPr>
          <p:nvPr/>
        </p:nvSpPr>
        <p:spPr>
          <a:xfrm>
            <a:off x="0" y="108523"/>
            <a:ext cx="11024315" cy="49776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smtClean="0">
                <a:latin typeface="Cambria" panose="02040503050406030204" pitchFamily="18" charset="0"/>
                <a:ea typeface="Cambria" panose="02040503050406030204" pitchFamily="18" charset="0"/>
              </a:rPr>
              <a:t>Stored Procedure(Stored Programs)</a:t>
            </a:r>
            <a:endParaRPr lang="en-US" sz="3200"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21569554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normAutofit/>
          </a:bodyPr>
          <a:lstStyle/>
          <a:p>
            <a:r>
              <a:rPr lang="en-US" dirty="0" smtClean="0"/>
              <a:t>PL / SQL </a:t>
            </a:r>
            <a:r>
              <a:rPr lang="en-US" sz="3600" dirty="0">
                <a:latin typeface="Cambria" panose="02040503050406030204" pitchFamily="18" charset="0"/>
                <a:ea typeface="Cambria" panose="02040503050406030204" pitchFamily="18" charset="0"/>
              </a:rPr>
              <a:t>Stored Procedure(Stored Programs</a:t>
            </a:r>
            <a:r>
              <a:rPr lang="en-US" sz="3600" dirty="0" smtClean="0">
                <a:latin typeface="Cambria" panose="02040503050406030204" pitchFamily="18" charset="0"/>
                <a:ea typeface="Cambria" panose="02040503050406030204" pitchFamily="18" charset="0"/>
              </a:rPr>
              <a:t>)</a:t>
            </a:r>
            <a:endParaRPr lang="en-US" dirty="0"/>
          </a:p>
        </p:txBody>
      </p:sp>
      <p:sp>
        <p:nvSpPr>
          <p:cNvPr id="3" name="Content Placeholder 2"/>
          <p:cNvSpPr>
            <a:spLocks noGrp="1"/>
          </p:cNvSpPr>
          <p:nvPr>
            <p:ph idx="1"/>
          </p:nvPr>
        </p:nvSpPr>
        <p:spPr>
          <a:xfrm>
            <a:off x="131181" y="863444"/>
            <a:ext cx="5286980" cy="5590565"/>
          </a:xfrm>
        </p:spPr>
        <p:txBody>
          <a:bodyPr/>
          <a:lstStyle/>
          <a:p>
            <a:r>
              <a:rPr lang="en-US" dirty="0" smtClean="0"/>
              <a:t>Syntax</a:t>
            </a:r>
            <a:r>
              <a:rPr lang="en-US" dirty="0"/>
              <a:t>: </a:t>
            </a:r>
          </a:p>
          <a:p>
            <a:pPr marL="0" indent="0">
              <a:buNone/>
            </a:pPr>
            <a:r>
              <a:rPr lang="en-US" dirty="0"/>
              <a:t>CREATE [OR REPLACE] PROCEDURE </a:t>
            </a:r>
            <a:r>
              <a:rPr lang="en-US" dirty="0" err="1" smtClean="0"/>
              <a:t>procedurename</a:t>
            </a:r>
            <a:r>
              <a:rPr lang="en-US" dirty="0" smtClean="0"/>
              <a:t> </a:t>
            </a:r>
            <a:endParaRPr lang="en-US" dirty="0"/>
          </a:p>
          <a:p>
            <a:pPr marL="0" indent="0">
              <a:buNone/>
            </a:pPr>
            <a:r>
              <a:rPr lang="en-US" dirty="0"/>
              <a:t>[(</a:t>
            </a:r>
            <a:r>
              <a:rPr lang="en-US" dirty="0" err="1" smtClean="0"/>
              <a:t>parametername</a:t>
            </a:r>
            <a:r>
              <a:rPr lang="en-US" dirty="0" smtClean="0"/>
              <a:t> </a:t>
            </a:r>
            <a:r>
              <a:rPr lang="en-US" dirty="0"/>
              <a:t>[IN | OUT | IN OUT] type [, ...])] </a:t>
            </a:r>
          </a:p>
          <a:p>
            <a:pPr marL="0" indent="0">
              <a:buNone/>
            </a:pPr>
            <a:r>
              <a:rPr lang="en-US" dirty="0"/>
              <a:t>{IS | AS} </a:t>
            </a:r>
          </a:p>
          <a:p>
            <a:pPr marL="0" indent="0">
              <a:buNone/>
            </a:pPr>
            <a:r>
              <a:rPr lang="en-US" dirty="0"/>
              <a:t>BEGIN </a:t>
            </a:r>
          </a:p>
          <a:p>
            <a:pPr marL="0" indent="0">
              <a:buNone/>
            </a:pPr>
            <a:r>
              <a:rPr lang="en-US" dirty="0"/>
              <a:t>  &lt; </a:t>
            </a:r>
            <a:r>
              <a:rPr lang="en-US" dirty="0" err="1" smtClean="0"/>
              <a:t>procedurebody</a:t>
            </a:r>
            <a:r>
              <a:rPr lang="en-US" dirty="0" smtClean="0"/>
              <a:t> </a:t>
            </a:r>
            <a:r>
              <a:rPr lang="en-US" dirty="0"/>
              <a:t>&gt; </a:t>
            </a:r>
          </a:p>
          <a:p>
            <a:pPr marL="0" indent="0">
              <a:buNone/>
            </a:pPr>
            <a:r>
              <a:rPr lang="en-US" dirty="0"/>
              <a:t>END </a:t>
            </a:r>
            <a:r>
              <a:rPr lang="en-US" dirty="0" err="1" smtClean="0"/>
              <a:t>procedurename</a:t>
            </a:r>
            <a:r>
              <a:rPr lang="en-US" dirty="0"/>
              <a:t>;</a:t>
            </a:r>
          </a:p>
        </p:txBody>
      </p:sp>
      <p:sp>
        <p:nvSpPr>
          <p:cNvPr id="4" name="Content Placeholder 2"/>
          <p:cNvSpPr txBox="1">
            <a:spLocks/>
          </p:cNvSpPr>
          <p:nvPr/>
        </p:nvSpPr>
        <p:spPr>
          <a:xfrm>
            <a:off x="5418161" y="879366"/>
            <a:ext cx="5677470" cy="5590565"/>
          </a:xfrm>
          <a:prstGeom prst="rect">
            <a:avLst/>
          </a:prstGeom>
        </p:spPr>
        <p:txBody>
          <a:bodyPr vert="horz" lIns="91440" tIns="45720" rIns="91440" bIns="45720"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smtClean="0">
                <a:latin typeface="Arial" pitchFamily="34" charset="0"/>
                <a:cs typeface="Arial" pitchFamily="34" charset="0"/>
              </a:rPr>
              <a:t>Where</a:t>
            </a:r>
          </a:p>
          <a:p>
            <a:r>
              <a:rPr lang="en-US" sz="2000" dirty="0" smtClean="0">
                <a:latin typeface="Arial" pitchFamily="34" charset="0"/>
                <a:cs typeface="Arial" pitchFamily="34" charset="0"/>
              </a:rPr>
              <a:t>procedure-name </a:t>
            </a:r>
            <a:r>
              <a:rPr lang="en-US" sz="2000" dirty="0">
                <a:latin typeface="Arial" pitchFamily="34" charset="0"/>
                <a:cs typeface="Arial" pitchFamily="34" charset="0"/>
              </a:rPr>
              <a:t>-  specifies the name of the procedure.</a:t>
            </a:r>
          </a:p>
          <a:p>
            <a:r>
              <a:rPr lang="en-US" sz="2000" dirty="0" smtClean="0">
                <a:latin typeface="Arial" pitchFamily="34" charset="0"/>
                <a:cs typeface="Arial" pitchFamily="34" charset="0"/>
              </a:rPr>
              <a:t>[</a:t>
            </a:r>
            <a:r>
              <a:rPr lang="en-US" sz="2000" dirty="0">
                <a:latin typeface="Arial" pitchFamily="34" charset="0"/>
                <a:cs typeface="Arial" pitchFamily="34" charset="0"/>
              </a:rPr>
              <a:t>OR REPLACE] - allows the modification of an existing procedure.</a:t>
            </a:r>
          </a:p>
          <a:p>
            <a:r>
              <a:rPr lang="en-US" sz="2000" dirty="0" smtClean="0">
                <a:latin typeface="Arial" pitchFamily="34" charset="0"/>
                <a:cs typeface="Arial" pitchFamily="34" charset="0"/>
              </a:rPr>
              <a:t>The </a:t>
            </a:r>
            <a:r>
              <a:rPr lang="en-US" sz="2000" dirty="0">
                <a:latin typeface="Arial" pitchFamily="34" charset="0"/>
                <a:cs typeface="Arial" pitchFamily="34" charset="0"/>
              </a:rPr>
              <a:t>optional parameter list contains name, mode and types of the parameters. </a:t>
            </a:r>
          </a:p>
          <a:p>
            <a:r>
              <a:rPr lang="en-US" sz="2000" dirty="0" smtClean="0">
                <a:latin typeface="Arial" pitchFamily="34" charset="0"/>
                <a:cs typeface="Arial" pitchFamily="34" charset="0"/>
              </a:rPr>
              <a:t>IN </a:t>
            </a:r>
            <a:r>
              <a:rPr lang="en-US" sz="2000" dirty="0">
                <a:latin typeface="Arial" pitchFamily="34" charset="0"/>
                <a:cs typeface="Arial" pitchFamily="34" charset="0"/>
              </a:rPr>
              <a:t>represents the value that will be passed from outside </a:t>
            </a:r>
          </a:p>
          <a:p>
            <a:r>
              <a:rPr lang="en-US" sz="2000" dirty="0" smtClean="0">
                <a:latin typeface="Arial" pitchFamily="34" charset="0"/>
                <a:cs typeface="Arial" pitchFamily="34" charset="0"/>
              </a:rPr>
              <a:t>OUT </a:t>
            </a:r>
            <a:r>
              <a:rPr lang="en-US" sz="2000" dirty="0">
                <a:latin typeface="Arial" pitchFamily="34" charset="0"/>
                <a:cs typeface="Arial" pitchFamily="34" charset="0"/>
              </a:rPr>
              <a:t>represents the parameter that will be used to return a value outside of the procedure.</a:t>
            </a:r>
          </a:p>
          <a:p>
            <a:r>
              <a:rPr lang="en-US" sz="2000" dirty="0" smtClean="0">
                <a:latin typeface="Arial" pitchFamily="34" charset="0"/>
                <a:cs typeface="Arial" pitchFamily="34" charset="0"/>
              </a:rPr>
              <a:t>procedure-body </a:t>
            </a:r>
            <a:r>
              <a:rPr lang="en-US" sz="2000" dirty="0">
                <a:latin typeface="Arial" pitchFamily="34" charset="0"/>
                <a:cs typeface="Arial" pitchFamily="34" charset="0"/>
              </a:rPr>
              <a:t>- contains the executable part.</a:t>
            </a:r>
          </a:p>
          <a:p>
            <a:r>
              <a:rPr lang="en-US" sz="2000" dirty="0" smtClean="0">
                <a:latin typeface="Arial" pitchFamily="34" charset="0"/>
                <a:cs typeface="Arial" pitchFamily="34" charset="0"/>
              </a:rPr>
              <a:t>The </a:t>
            </a:r>
            <a:r>
              <a:rPr lang="en-US" sz="2000" dirty="0">
                <a:latin typeface="Arial" pitchFamily="34" charset="0"/>
                <a:cs typeface="Arial" pitchFamily="34" charset="0"/>
              </a:rPr>
              <a:t>AS keyword - is used instead of the IS keyword for creating a standalone procedure.</a:t>
            </a:r>
          </a:p>
        </p:txBody>
      </p:sp>
    </p:spTree>
    <p:extLst>
      <p:ext uri="{BB962C8B-B14F-4D97-AF65-F5344CB8AC3E}">
        <p14:creationId xmlns:p14="http://schemas.microsoft.com/office/powerpoint/2010/main" val="139624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fade">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500"/>
                                        <p:tgtEl>
                                          <p:spTgt spid="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6" end="6"/>
                                            </p:txEl>
                                          </p:spTgt>
                                        </p:tgtEl>
                                        <p:attrNameLst>
                                          <p:attrName>style.visibility</p:attrName>
                                        </p:attrNameLst>
                                      </p:cBhvr>
                                      <p:to>
                                        <p:strVal val="visible"/>
                                      </p:to>
                                    </p:set>
                                    <p:animEffect transition="in" filter="fade">
                                      <p:cBhvr>
                                        <p:cTn id="42" dur="500"/>
                                        <p:tgtEl>
                                          <p:spTgt spid="4">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Effect transition="in" filter="fade">
                                      <p:cBhvr>
                                        <p:cTn id="47"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D1400EC-8577-48AA-94AF-DF8D82F36353}"/>
              </a:ext>
            </a:extLst>
          </p:cNvPr>
          <p:cNvSpPr txBox="1"/>
          <p:nvPr/>
        </p:nvSpPr>
        <p:spPr>
          <a:xfrm>
            <a:off x="1646501" y="894339"/>
            <a:ext cx="5562601" cy="3123932"/>
          </a:xfrm>
          <a:prstGeom prst="rect">
            <a:avLst/>
          </a:prstGeom>
          <a:noFill/>
        </p:spPr>
        <p:txBody>
          <a:bodyPr wrap="square">
            <a:spAutoFit/>
          </a:bodyPr>
          <a:lstStyle/>
          <a:p>
            <a:r>
              <a:rPr lang="en-US" altLang="en-US" sz="2400" b="1" dirty="0">
                <a:latin typeface="Cambria" panose="02040503050406030204" pitchFamily="18" charset="0"/>
                <a:ea typeface="Cambria" panose="02040503050406030204" pitchFamily="18" charset="0"/>
              </a:rPr>
              <a:t>EXAMPLE:</a:t>
            </a:r>
          </a:p>
          <a:p>
            <a:endParaRPr lang="en-US" altLang="en-US" sz="2400" b="1" dirty="0">
              <a:latin typeface="Cambria" panose="02040503050406030204" pitchFamily="18" charset="0"/>
              <a:ea typeface="Cambria" panose="02040503050406030204" pitchFamily="18" charset="0"/>
            </a:endParaRPr>
          </a:p>
          <a:p>
            <a:r>
              <a:rPr lang="en-US" altLang="en-US" sz="2400" dirty="0">
                <a:latin typeface="Cambria" panose="02040503050406030204" pitchFamily="18" charset="0"/>
                <a:ea typeface="Cambria" panose="02040503050406030204" pitchFamily="18" charset="0"/>
              </a:rPr>
              <a:t>CREATE OR REPLACE PROCEDURE greetings </a:t>
            </a:r>
          </a:p>
          <a:p>
            <a:r>
              <a:rPr lang="en-US" altLang="en-US" sz="2400" dirty="0">
                <a:latin typeface="Cambria" panose="02040503050406030204" pitchFamily="18" charset="0"/>
                <a:ea typeface="Cambria" panose="02040503050406030204" pitchFamily="18" charset="0"/>
              </a:rPr>
              <a:t>AS </a:t>
            </a:r>
          </a:p>
          <a:p>
            <a:r>
              <a:rPr lang="en-US" altLang="en-US" sz="2400" dirty="0">
                <a:latin typeface="Cambria" panose="02040503050406030204" pitchFamily="18" charset="0"/>
                <a:ea typeface="Cambria" panose="02040503050406030204" pitchFamily="18" charset="0"/>
              </a:rPr>
              <a:t>BEGIN </a:t>
            </a:r>
          </a:p>
          <a:p>
            <a:r>
              <a:rPr lang="en-US" altLang="en-US" sz="2400" dirty="0">
                <a:latin typeface="Cambria" panose="02040503050406030204" pitchFamily="18" charset="0"/>
                <a:ea typeface="Cambria" panose="02040503050406030204" pitchFamily="18" charset="0"/>
              </a:rPr>
              <a:t>   </a:t>
            </a:r>
            <a:r>
              <a:rPr lang="en-US" altLang="en-US" sz="2400" dirty="0" err="1">
                <a:latin typeface="Cambria" panose="02040503050406030204" pitchFamily="18" charset="0"/>
                <a:ea typeface="Cambria" panose="02040503050406030204" pitchFamily="18" charset="0"/>
              </a:rPr>
              <a:t>dbms_output.put_line</a:t>
            </a:r>
            <a:r>
              <a:rPr lang="en-US" altLang="en-US" sz="2400" dirty="0">
                <a:latin typeface="Cambria" panose="02040503050406030204" pitchFamily="18" charset="0"/>
                <a:ea typeface="Cambria" panose="02040503050406030204" pitchFamily="18" charset="0"/>
              </a:rPr>
              <a:t>('Hello World!'); </a:t>
            </a:r>
          </a:p>
          <a:p>
            <a:r>
              <a:rPr lang="en-US" altLang="en-US" sz="2400" dirty="0">
                <a:latin typeface="Cambria" panose="02040503050406030204" pitchFamily="18" charset="0"/>
                <a:ea typeface="Cambria" panose="02040503050406030204" pitchFamily="18" charset="0"/>
              </a:rPr>
              <a:t>END; </a:t>
            </a:r>
          </a:p>
          <a:p>
            <a:endParaRPr lang="en-US" sz="500" b="1" dirty="0">
              <a:latin typeface="Cambria" panose="02040503050406030204" pitchFamily="18" charset="0"/>
              <a:ea typeface="Cambria" panose="02040503050406030204" pitchFamily="18" charset="0"/>
            </a:endParaRPr>
          </a:p>
        </p:txBody>
      </p:sp>
      <p:sp>
        <p:nvSpPr>
          <p:cNvPr id="8" name="TextBox 7">
            <a:extLst>
              <a:ext uri="{FF2B5EF4-FFF2-40B4-BE49-F238E27FC236}">
                <a16:creationId xmlns="" xmlns:a16="http://schemas.microsoft.com/office/drawing/2014/main" id="{413D92E2-9038-46B0-80CD-9C28FBF4E72E}"/>
              </a:ext>
            </a:extLst>
          </p:cNvPr>
          <p:cNvSpPr txBox="1"/>
          <p:nvPr/>
        </p:nvSpPr>
        <p:spPr>
          <a:xfrm>
            <a:off x="7394431" y="1231808"/>
            <a:ext cx="2290353" cy="2554545"/>
          </a:xfrm>
          <a:prstGeom prst="rect">
            <a:avLst/>
          </a:prstGeom>
          <a:noFill/>
        </p:spPr>
        <p:txBody>
          <a:bodyPr wrap="square">
            <a:spAutoFit/>
          </a:bodyPr>
          <a:lstStyle/>
          <a:p>
            <a:r>
              <a:rPr lang="en-US" sz="2000" b="1" dirty="0">
                <a:solidFill>
                  <a:srgbClr val="FF0000"/>
                </a:solidFill>
                <a:latin typeface="Cambria" panose="02040503050406030204" pitchFamily="18" charset="0"/>
                <a:ea typeface="Cambria" panose="02040503050406030204" pitchFamily="18" charset="0"/>
              </a:rPr>
              <a:t>The following example creates a simple procedure that displays the string 'Hello World!' on the screen when executed.</a:t>
            </a:r>
          </a:p>
        </p:txBody>
      </p:sp>
      <p:sp>
        <p:nvSpPr>
          <p:cNvPr id="10" name="TextBox 9">
            <a:extLst>
              <a:ext uri="{FF2B5EF4-FFF2-40B4-BE49-F238E27FC236}">
                <a16:creationId xmlns="" xmlns:a16="http://schemas.microsoft.com/office/drawing/2014/main" id="{70752B6A-7073-480E-AC7D-A33139C9655E}"/>
              </a:ext>
            </a:extLst>
          </p:cNvPr>
          <p:cNvSpPr txBox="1"/>
          <p:nvPr/>
        </p:nvSpPr>
        <p:spPr>
          <a:xfrm>
            <a:off x="1500631" y="4902899"/>
            <a:ext cx="6176555" cy="430887"/>
          </a:xfrm>
          <a:prstGeom prst="rect">
            <a:avLst/>
          </a:prstGeom>
          <a:noFill/>
        </p:spPr>
        <p:txBody>
          <a:bodyPr wrap="square">
            <a:spAutoFit/>
          </a:bodyPr>
          <a:lstStyle/>
          <a:p>
            <a:r>
              <a:rPr lang="en-US" altLang="en-US" sz="2200" b="1" dirty="0">
                <a:latin typeface="Cambria" panose="02040503050406030204" pitchFamily="18" charset="0"/>
                <a:ea typeface="Cambria" panose="02040503050406030204" pitchFamily="18" charset="0"/>
              </a:rPr>
              <a:t>EXECUTE greetings;</a:t>
            </a:r>
            <a:endParaRPr lang="en-US" sz="2200" b="1" dirty="0">
              <a:latin typeface="Cambria" panose="02040503050406030204" pitchFamily="18" charset="0"/>
              <a:ea typeface="Cambria" panose="02040503050406030204" pitchFamily="18" charset="0"/>
            </a:endParaRPr>
          </a:p>
        </p:txBody>
      </p:sp>
      <p:sp>
        <p:nvSpPr>
          <p:cNvPr id="9" name="TextBox 8">
            <a:extLst>
              <a:ext uri="{FF2B5EF4-FFF2-40B4-BE49-F238E27FC236}">
                <a16:creationId xmlns="" xmlns:a16="http://schemas.microsoft.com/office/drawing/2014/main" id="{4C397EFC-CBB5-4DCB-95C7-DABB9F3DAA06}"/>
              </a:ext>
            </a:extLst>
          </p:cNvPr>
          <p:cNvSpPr txBox="1"/>
          <p:nvPr/>
        </p:nvSpPr>
        <p:spPr>
          <a:xfrm>
            <a:off x="7394431" y="4610510"/>
            <a:ext cx="2290353" cy="1015663"/>
          </a:xfrm>
          <a:prstGeom prst="rect">
            <a:avLst/>
          </a:prstGeom>
          <a:noFill/>
        </p:spPr>
        <p:txBody>
          <a:bodyPr wrap="square">
            <a:spAutoFit/>
          </a:bodyPr>
          <a:lstStyle/>
          <a:p>
            <a:r>
              <a:rPr lang="en-US" sz="2000" b="1" dirty="0">
                <a:solidFill>
                  <a:srgbClr val="FF0000"/>
                </a:solidFill>
                <a:latin typeface="Cambria" panose="02040503050406030204" pitchFamily="18" charset="0"/>
                <a:ea typeface="Cambria" panose="02040503050406030204" pitchFamily="18" charset="0"/>
              </a:rPr>
              <a:t>Command to Execute the Store Procedure</a:t>
            </a:r>
            <a:endParaRPr lang="en-US" sz="2000" b="1" dirty="0">
              <a:solidFill>
                <a:srgbClr val="FF0000"/>
              </a:solidFill>
            </a:endParaRPr>
          </a:p>
        </p:txBody>
      </p:sp>
      <p:sp>
        <p:nvSpPr>
          <p:cNvPr id="7" name="Rectangle 4"/>
          <p:cNvSpPr>
            <a:spLocks noChangeArrowheads="1"/>
          </p:cNvSpPr>
          <p:nvPr/>
        </p:nvSpPr>
        <p:spPr bwMode="auto">
          <a:xfrm>
            <a:off x="1500631" y="6129008"/>
            <a:ext cx="4143376" cy="430887"/>
          </a:xfrm>
          <a:prstGeom prst="rect">
            <a:avLst/>
          </a:prstGeom>
          <a:noFill/>
        </p:spPr>
        <p:txBody>
          <a:bodyPr wrap="square">
            <a:spAutoFit/>
          </a:bodyPr>
          <a:lstStyle/>
          <a:p>
            <a:r>
              <a:rPr lang="en-US" altLang="en-US" sz="2200" b="1" dirty="0">
                <a:latin typeface="Cambria" panose="02040503050406030204" pitchFamily="18" charset="0"/>
                <a:ea typeface="Cambria" panose="02040503050406030204" pitchFamily="18" charset="0"/>
              </a:rPr>
              <a:t>Output: Hello World! </a:t>
            </a:r>
          </a:p>
        </p:txBody>
      </p:sp>
      <p:sp>
        <p:nvSpPr>
          <p:cNvPr id="11" name="Title 1"/>
          <p:cNvSpPr txBox="1">
            <a:spLocks/>
          </p:cNvSpPr>
          <p:nvPr/>
        </p:nvSpPr>
        <p:spPr>
          <a:xfrm>
            <a:off x="0" y="108523"/>
            <a:ext cx="11024315" cy="49776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smtClean="0">
                <a:latin typeface="Cambria" panose="02040503050406030204" pitchFamily="18" charset="0"/>
                <a:ea typeface="Cambria" panose="02040503050406030204" pitchFamily="18" charset="0"/>
              </a:rPr>
              <a:t>Stored Procedure(Stored Programs)</a:t>
            </a:r>
            <a:endParaRPr lang="en-US" sz="3200"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75911852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D1400EC-8577-48AA-94AF-DF8D82F36353}"/>
              </a:ext>
            </a:extLst>
          </p:cNvPr>
          <p:cNvSpPr txBox="1"/>
          <p:nvPr/>
        </p:nvSpPr>
        <p:spPr>
          <a:xfrm>
            <a:off x="860890" y="907217"/>
            <a:ext cx="5562601" cy="5678478"/>
          </a:xfrm>
          <a:prstGeom prst="rect">
            <a:avLst/>
          </a:prstGeom>
          <a:noFill/>
        </p:spPr>
        <p:txBody>
          <a:bodyPr wrap="square">
            <a:spAutoFit/>
          </a:bodyPr>
          <a:lstStyle/>
          <a:p>
            <a:r>
              <a:rPr lang="en-US" altLang="en-US" sz="2400" b="1" dirty="0">
                <a:latin typeface="Cambria" panose="02040503050406030204" pitchFamily="18" charset="0"/>
                <a:ea typeface="Cambria" panose="02040503050406030204" pitchFamily="18" charset="0"/>
              </a:rPr>
              <a:t>EXAMPLE:</a:t>
            </a:r>
          </a:p>
          <a:p>
            <a:endParaRPr lang="en-US" sz="500" b="1" dirty="0">
              <a:latin typeface="Cambria" panose="02040503050406030204" pitchFamily="18" charset="0"/>
              <a:ea typeface="Cambria" panose="02040503050406030204" pitchFamily="18" charset="0"/>
            </a:endParaRPr>
          </a:p>
          <a:p>
            <a:r>
              <a:rPr lang="en-US" sz="2200" dirty="0">
                <a:latin typeface="Cambria" panose="02040503050406030204" pitchFamily="18" charset="0"/>
                <a:ea typeface="Cambria" panose="02040503050406030204" pitchFamily="18" charset="0"/>
              </a:rPr>
              <a:t>Create or replace procedure </a:t>
            </a:r>
            <a:r>
              <a:rPr lang="en-US" sz="2200" dirty="0" err="1">
                <a:latin typeface="Cambria" panose="02040503050406030204" pitchFamily="18" charset="0"/>
                <a:ea typeface="Cambria" panose="02040503050406030204" pitchFamily="18" charset="0"/>
              </a:rPr>
              <a:t>account_update</a:t>
            </a:r>
            <a:r>
              <a:rPr lang="en-US" sz="2200" dirty="0">
                <a:latin typeface="Cambria" panose="02040503050406030204" pitchFamily="18" charset="0"/>
                <a:ea typeface="Cambria" panose="02040503050406030204" pitchFamily="18" charset="0"/>
              </a:rPr>
              <a:t> </a:t>
            </a:r>
          </a:p>
          <a:p>
            <a:r>
              <a:rPr lang="en-US" sz="2200" dirty="0">
                <a:latin typeface="Cambria" panose="02040503050406030204" pitchFamily="18" charset="0"/>
                <a:ea typeface="Cambria" panose="02040503050406030204" pitchFamily="18" charset="0"/>
              </a:rPr>
              <a:t>(</a:t>
            </a:r>
          </a:p>
          <a:p>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curr_acc_no</a:t>
            </a:r>
            <a:r>
              <a:rPr lang="en-US" sz="2200" dirty="0">
                <a:latin typeface="Cambria" panose="02040503050406030204" pitchFamily="18" charset="0"/>
                <a:ea typeface="Cambria" panose="02040503050406030204" pitchFamily="18" charset="0"/>
              </a:rPr>
              <a:t> IN varchar2,</a:t>
            </a:r>
          </a:p>
          <a:p>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curr_name</a:t>
            </a:r>
            <a:r>
              <a:rPr lang="en-US" sz="2200" dirty="0">
                <a:latin typeface="Cambria" panose="02040503050406030204" pitchFamily="18" charset="0"/>
                <a:ea typeface="Cambria" panose="02040503050406030204" pitchFamily="18" charset="0"/>
              </a:rPr>
              <a:t> IN varchar2,</a:t>
            </a:r>
          </a:p>
          <a:p>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curr_balance</a:t>
            </a:r>
            <a:r>
              <a:rPr lang="en-US" sz="2200" dirty="0">
                <a:latin typeface="Cambria" panose="02040503050406030204" pitchFamily="18" charset="0"/>
                <a:ea typeface="Cambria" panose="02040503050406030204" pitchFamily="18" charset="0"/>
              </a:rPr>
              <a:t> IN number</a:t>
            </a:r>
          </a:p>
          <a:p>
            <a:r>
              <a:rPr lang="en-US" sz="2200" dirty="0">
                <a:latin typeface="Cambria" panose="02040503050406030204" pitchFamily="18" charset="0"/>
                <a:ea typeface="Cambria" panose="02040503050406030204" pitchFamily="18" charset="0"/>
              </a:rPr>
              <a:t>)</a:t>
            </a:r>
          </a:p>
          <a:p>
            <a:r>
              <a:rPr lang="en-US" sz="2200" dirty="0">
                <a:latin typeface="Cambria" panose="02040503050406030204" pitchFamily="18" charset="0"/>
                <a:ea typeface="Cambria" panose="02040503050406030204" pitchFamily="18" charset="0"/>
              </a:rPr>
              <a:t>IS</a:t>
            </a:r>
          </a:p>
          <a:p>
            <a:r>
              <a:rPr lang="en-US" sz="2200" dirty="0">
                <a:latin typeface="Cambria" panose="02040503050406030204" pitchFamily="18" charset="0"/>
                <a:ea typeface="Cambria" panose="02040503050406030204" pitchFamily="18" charset="0"/>
              </a:rPr>
              <a:t>BEGIN</a:t>
            </a:r>
          </a:p>
          <a:p>
            <a:r>
              <a:rPr lang="en-US" sz="2200" dirty="0">
                <a:latin typeface="Cambria" panose="02040503050406030204" pitchFamily="18" charset="0"/>
                <a:ea typeface="Cambria" panose="02040503050406030204" pitchFamily="18" charset="0"/>
              </a:rPr>
              <a:t>	update account  	</a:t>
            </a:r>
          </a:p>
          <a:p>
            <a:r>
              <a:rPr lang="en-US" sz="2200" dirty="0">
                <a:latin typeface="Cambria" panose="02040503050406030204" pitchFamily="18" charset="0"/>
                <a:ea typeface="Cambria" panose="02040503050406030204" pitchFamily="18" charset="0"/>
              </a:rPr>
              <a:t> 	set balance = </a:t>
            </a:r>
            <a:r>
              <a:rPr lang="en-US" sz="2200" dirty="0" err="1">
                <a:latin typeface="Cambria" panose="02040503050406030204" pitchFamily="18" charset="0"/>
                <a:ea typeface="Cambria" panose="02040503050406030204" pitchFamily="18" charset="0"/>
              </a:rPr>
              <a:t>curr_balance</a:t>
            </a:r>
            <a:endParaRPr lang="en-US" sz="2200" dirty="0">
              <a:latin typeface="Cambria" panose="02040503050406030204" pitchFamily="18" charset="0"/>
              <a:ea typeface="Cambria" panose="02040503050406030204" pitchFamily="18" charset="0"/>
            </a:endParaRPr>
          </a:p>
          <a:p>
            <a:r>
              <a:rPr lang="en-US" sz="2200" dirty="0">
                <a:latin typeface="Cambria" panose="02040503050406030204" pitchFamily="18" charset="0"/>
                <a:ea typeface="Cambria" panose="02040503050406030204" pitchFamily="18" charset="0"/>
              </a:rPr>
              <a:t> 	where </a:t>
            </a:r>
          </a:p>
          <a:p>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acc_no</a:t>
            </a:r>
            <a:r>
              <a:rPr lang="en-US" sz="2200" dirty="0">
                <a:latin typeface="Cambria" panose="02040503050406030204" pitchFamily="18" charset="0"/>
                <a:ea typeface="Cambria" panose="02040503050406030204" pitchFamily="18" charset="0"/>
              </a:rPr>
              <a:t> = </a:t>
            </a:r>
            <a:r>
              <a:rPr lang="en-US" sz="2200" dirty="0" err="1">
                <a:latin typeface="Cambria" panose="02040503050406030204" pitchFamily="18" charset="0"/>
                <a:ea typeface="Cambria" panose="02040503050406030204" pitchFamily="18" charset="0"/>
              </a:rPr>
              <a:t>curr_acc_no</a:t>
            </a:r>
            <a:r>
              <a:rPr lang="en-US" sz="2200" dirty="0">
                <a:latin typeface="Cambria" panose="02040503050406030204" pitchFamily="18" charset="0"/>
                <a:ea typeface="Cambria" panose="02040503050406030204" pitchFamily="18" charset="0"/>
              </a:rPr>
              <a:t> and</a:t>
            </a:r>
          </a:p>
          <a:p>
            <a:r>
              <a:rPr lang="en-US" sz="2200" dirty="0">
                <a:latin typeface="Cambria" panose="02040503050406030204" pitchFamily="18" charset="0"/>
                <a:ea typeface="Cambria" panose="02040503050406030204" pitchFamily="18" charset="0"/>
              </a:rPr>
              <a:t>	name = </a:t>
            </a:r>
            <a:r>
              <a:rPr lang="en-US" sz="2200" dirty="0" err="1">
                <a:latin typeface="Cambria" panose="02040503050406030204" pitchFamily="18" charset="0"/>
                <a:ea typeface="Cambria" panose="02040503050406030204" pitchFamily="18" charset="0"/>
              </a:rPr>
              <a:t>curr_name</a:t>
            </a:r>
            <a:r>
              <a:rPr lang="en-US" sz="2200" dirty="0">
                <a:latin typeface="Cambria" panose="02040503050406030204" pitchFamily="18" charset="0"/>
                <a:ea typeface="Cambria" panose="02040503050406030204" pitchFamily="18" charset="0"/>
              </a:rPr>
              <a:t>;</a:t>
            </a:r>
          </a:p>
          <a:p>
            <a:r>
              <a:rPr lang="en-US" sz="2200" dirty="0">
                <a:latin typeface="Cambria" panose="02040503050406030204" pitchFamily="18" charset="0"/>
                <a:ea typeface="Cambria" panose="02040503050406030204" pitchFamily="18" charset="0"/>
              </a:rPr>
              <a:t>	COMMIT;</a:t>
            </a:r>
          </a:p>
          <a:p>
            <a:r>
              <a:rPr lang="en-US" sz="2200" dirty="0">
                <a:latin typeface="Cambria" panose="02040503050406030204" pitchFamily="18" charset="0"/>
                <a:ea typeface="Cambria" panose="02040503050406030204" pitchFamily="18" charset="0"/>
              </a:rPr>
              <a:t>END;</a:t>
            </a:r>
          </a:p>
        </p:txBody>
      </p:sp>
      <p:sp>
        <p:nvSpPr>
          <p:cNvPr id="8" name="TextBox 7">
            <a:extLst>
              <a:ext uri="{FF2B5EF4-FFF2-40B4-BE49-F238E27FC236}">
                <a16:creationId xmlns="" xmlns:a16="http://schemas.microsoft.com/office/drawing/2014/main" id="{413D92E2-9038-46B0-80CD-9C28FBF4E72E}"/>
              </a:ext>
            </a:extLst>
          </p:cNvPr>
          <p:cNvSpPr txBox="1"/>
          <p:nvPr/>
        </p:nvSpPr>
        <p:spPr>
          <a:xfrm>
            <a:off x="6670396" y="1083132"/>
            <a:ext cx="2290353" cy="2862322"/>
          </a:xfrm>
          <a:prstGeom prst="rect">
            <a:avLst/>
          </a:prstGeom>
          <a:noFill/>
        </p:spPr>
        <p:txBody>
          <a:bodyPr wrap="square">
            <a:spAutoFit/>
          </a:bodyPr>
          <a:lstStyle/>
          <a:p>
            <a:r>
              <a:rPr lang="en-US" sz="2000" b="1" dirty="0">
                <a:solidFill>
                  <a:srgbClr val="FF0000"/>
                </a:solidFill>
                <a:latin typeface="Cambria" panose="02040503050406030204" pitchFamily="18" charset="0"/>
                <a:ea typeface="Cambria" panose="02040503050406030204" pitchFamily="18" charset="0"/>
              </a:rPr>
              <a:t>The Following Stored Procedure updates the balance of the account for a given account number and name of the account.</a:t>
            </a:r>
            <a:endParaRPr lang="en-US" sz="2000" b="1" dirty="0">
              <a:solidFill>
                <a:srgbClr val="FF0000"/>
              </a:solidFill>
            </a:endParaRPr>
          </a:p>
        </p:txBody>
      </p:sp>
      <p:sp>
        <p:nvSpPr>
          <p:cNvPr id="10" name="TextBox 9">
            <a:extLst>
              <a:ext uri="{FF2B5EF4-FFF2-40B4-BE49-F238E27FC236}">
                <a16:creationId xmlns="" xmlns:a16="http://schemas.microsoft.com/office/drawing/2014/main" id="{70752B6A-7073-480E-AC7D-A33139C9655E}"/>
              </a:ext>
            </a:extLst>
          </p:cNvPr>
          <p:cNvSpPr txBox="1"/>
          <p:nvPr/>
        </p:nvSpPr>
        <p:spPr>
          <a:xfrm>
            <a:off x="5872471" y="5808577"/>
            <a:ext cx="6176555" cy="430887"/>
          </a:xfrm>
          <a:prstGeom prst="rect">
            <a:avLst/>
          </a:prstGeom>
          <a:noFill/>
        </p:spPr>
        <p:txBody>
          <a:bodyPr wrap="square">
            <a:spAutoFit/>
          </a:bodyPr>
          <a:lstStyle/>
          <a:p>
            <a:r>
              <a:rPr lang="en-US" altLang="en-US" sz="2200" b="1" dirty="0">
                <a:latin typeface="Cambria" panose="02040503050406030204" pitchFamily="18" charset="0"/>
                <a:ea typeface="Cambria" panose="02040503050406030204" pitchFamily="18" charset="0"/>
              </a:rPr>
              <a:t>Execute </a:t>
            </a:r>
            <a:r>
              <a:rPr lang="en-US" altLang="en-US" sz="2200" b="1" dirty="0" err="1">
                <a:latin typeface="Cambria" panose="02040503050406030204" pitchFamily="18" charset="0"/>
                <a:ea typeface="Cambria" panose="02040503050406030204" pitchFamily="18" charset="0"/>
              </a:rPr>
              <a:t>account_update</a:t>
            </a:r>
            <a:r>
              <a:rPr lang="en-US" altLang="en-US" sz="2200" b="1" dirty="0">
                <a:latin typeface="Cambria" panose="02040503050406030204" pitchFamily="18" charset="0"/>
                <a:ea typeface="Cambria" panose="02040503050406030204" pitchFamily="18" charset="0"/>
              </a:rPr>
              <a:t>(‘A001’,’Patel’,125000);</a:t>
            </a:r>
            <a:endParaRPr lang="en-US" sz="2200" b="1" dirty="0">
              <a:latin typeface="Cambria" panose="02040503050406030204" pitchFamily="18" charset="0"/>
              <a:ea typeface="Cambria" panose="02040503050406030204" pitchFamily="18" charset="0"/>
            </a:endParaRPr>
          </a:p>
        </p:txBody>
      </p:sp>
      <p:sp>
        <p:nvSpPr>
          <p:cNvPr id="9" name="TextBox 8">
            <a:extLst>
              <a:ext uri="{FF2B5EF4-FFF2-40B4-BE49-F238E27FC236}">
                <a16:creationId xmlns="" xmlns:a16="http://schemas.microsoft.com/office/drawing/2014/main" id="{4C397EFC-CBB5-4DCB-95C7-DABB9F3DAA06}"/>
              </a:ext>
            </a:extLst>
          </p:cNvPr>
          <p:cNvSpPr txBox="1"/>
          <p:nvPr/>
        </p:nvSpPr>
        <p:spPr>
          <a:xfrm>
            <a:off x="7923656" y="4792914"/>
            <a:ext cx="2290353" cy="1015663"/>
          </a:xfrm>
          <a:prstGeom prst="rect">
            <a:avLst/>
          </a:prstGeom>
          <a:noFill/>
        </p:spPr>
        <p:txBody>
          <a:bodyPr wrap="square">
            <a:spAutoFit/>
          </a:bodyPr>
          <a:lstStyle/>
          <a:p>
            <a:r>
              <a:rPr lang="en-US" sz="2000" b="1" dirty="0">
                <a:solidFill>
                  <a:srgbClr val="FF0000"/>
                </a:solidFill>
                <a:latin typeface="Cambria" panose="02040503050406030204" pitchFamily="18" charset="0"/>
                <a:ea typeface="Cambria" panose="02040503050406030204" pitchFamily="18" charset="0"/>
              </a:rPr>
              <a:t>Command to Execute the Store Procedure</a:t>
            </a:r>
            <a:endParaRPr lang="en-US" sz="2000" b="1" dirty="0">
              <a:solidFill>
                <a:srgbClr val="FF0000"/>
              </a:solidFill>
            </a:endParaRPr>
          </a:p>
        </p:txBody>
      </p:sp>
      <p:sp>
        <p:nvSpPr>
          <p:cNvPr id="7" name="Title 1"/>
          <p:cNvSpPr txBox="1">
            <a:spLocks/>
          </p:cNvSpPr>
          <p:nvPr/>
        </p:nvSpPr>
        <p:spPr>
          <a:xfrm>
            <a:off x="0" y="108523"/>
            <a:ext cx="11024315" cy="49776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smtClean="0">
                <a:latin typeface="Cambria" panose="02040503050406030204" pitchFamily="18" charset="0"/>
                <a:ea typeface="Cambria" panose="02040503050406030204" pitchFamily="18" charset="0"/>
              </a:rPr>
              <a:t>Stored Procedure(Stored Programs)</a:t>
            </a:r>
            <a:endParaRPr lang="en-US" sz="3200" b="1" dirty="0">
              <a:latin typeface="Cambria" panose="02040503050406030204" pitchFamily="18" charset="0"/>
              <a:ea typeface="Cambria" panose="02040503050406030204" pitchFamily="18" charset="0"/>
            </a:endParaRPr>
          </a:p>
        </p:txBody>
      </p:sp>
      <p:sp>
        <p:nvSpPr>
          <p:cNvPr id="3" name="Rectangle 2"/>
          <p:cNvSpPr/>
          <p:nvPr/>
        </p:nvSpPr>
        <p:spPr>
          <a:xfrm>
            <a:off x="5512157" y="4662152"/>
            <a:ext cx="6536869" cy="1918952"/>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271510259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PL/SQL </a:t>
            </a:r>
            <a:r>
              <a:rPr lang="en-US" dirty="0"/>
              <a:t>Procedure </a:t>
            </a:r>
            <a:r>
              <a:rPr lang="en-IN" dirty="0"/>
              <a:t>Example</a:t>
            </a:r>
            <a:endParaRPr lang="en-US" dirty="0"/>
          </a:p>
        </p:txBody>
      </p:sp>
      <p:sp>
        <p:nvSpPr>
          <p:cNvPr id="3" name="Content Placeholder 2"/>
          <p:cNvSpPr>
            <a:spLocks noGrp="1"/>
          </p:cNvSpPr>
          <p:nvPr>
            <p:ph idx="1"/>
          </p:nvPr>
        </p:nvSpPr>
        <p:spPr/>
        <p:txBody>
          <a:bodyPr/>
          <a:lstStyle/>
          <a:p>
            <a:r>
              <a:rPr lang="en-US" dirty="0"/>
              <a:t>To delete Procedure: </a:t>
            </a:r>
          </a:p>
          <a:p>
            <a:r>
              <a:rPr lang="en-US" dirty="0"/>
              <a:t>Syntax: DROP PROCEDURE procedure-name; </a:t>
            </a:r>
          </a:p>
          <a:p>
            <a:r>
              <a:rPr lang="en-US" dirty="0"/>
              <a:t>Example: DROP PROCEDURE greetings;</a:t>
            </a:r>
          </a:p>
          <a:p>
            <a:endParaRPr lang="en-US" dirty="0"/>
          </a:p>
        </p:txBody>
      </p:sp>
    </p:spTree>
    <p:extLst>
      <p:ext uri="{BB962C8B-B14F-4D97-AF65-F5344CB8AC3E}">
        <p14:creationId xmlns:p14="http://schemas.microsoft.com/office/powerpoint/2010/main" val="389285355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US" dirty="0"/>
              <a:t>Procedure </a:t>
            </a:r>
            <a:r>
              <a:rPr lang="en-US" dirty="0" smtClean="0"/>
              <a:t> </a:t>
            </a:r>
            <a:r>
              <a:rPr lang="en-IN" dirty="0" smtClean="0"/>
              <a:t>Example</a:t>
            </a:r>
            <a:endParaRPr lang="en-IN" dirty="0"/>
          </a:p>
        </p:txBody>
      </p:sp>
      <p:sp>
        <p:nvSpPr>
          <p:cNvPr id="3" name="Content Placeholder 2"/>
          <p:cNvSpPr>
            <a:spLocks noGrp="1"/>
          </p:cNvSpPr>
          <p:nvPr>
            <p:ph idx="1"/>
          </p:nvPr>
        </p:nvSpPr>
        <p:spPr/>
        <p:txBody>
          <a:bodyPr/>
          <a:lstStyle/>
          <a:p>
            <a:r>
              <a:rPr lang="en-US" b="1" dirty="0" smtClean="0"/>
              <a:t>Example: Creates </a:t>
            </a:r>
            <a:r>
              <a:rPr lang="en-US" b="1" dirty="0"/>
              <a:t>a simple procedure that displays the string 'Hello World!' on the screen when executed.</a:t>
            </a:r>
          </a:p>
          <a:p>
            <a:pPr marL="0" indent="0">
              <a:buNone/>
            </a:pPr>
            <a:r>
              <a:rPr lang="en-US" dirty="0">
                <a:latin typeface="Arial" pitchFamily="34" charset="0"/>
                <a:cs typeface="Arial" pitchFamily="34" charset="0"/>
              </a:rPr>
              <a:t>CREATE OR REPLACE PROCEDURE greetings </a:t>
            </a:r>
          </a:p>
          <a:p>
            <a:pPr marL="0" indent="0">
              <a:buNone/>
            </a:pPr>
            <a:r>
              <a:rPr lang="en-US" dirty="0">
                <a:latin typeface="Arial" pitchFamily="34" charset="0"/>
                <a:cs typeface="Arial" pitchFamily="34" charset="0"/>
              </a:rPr>
              <a:t>AS </a:t>
            </a:r>
          </a:p>
          <a:p>
            <a:pPr marL="0" indent="0">
              <a:buNone/>
            </a:pPr>
            <a:r>
              <a:rPr lang="en-US" dirty="0">
                <a:latin typeface="Arial" pitchFamily="34" charset="0"/>
                <a:cs typeface="Arial" pitchFamily="34" charset="0"/>
              </a:rPr>
              <a:t>BEGIN </a:t>
            </a:r>
          </a:p>
          <a:p>
            <a:pPr marL="0" indent="0">
              <a:buNone/>
            </a:pPr>
            <a:r>
              <a:rPr lang="en-US" dirty="0">
                <a:latin typeface="Arial" pitchFamily="34" charset="0"/>
                <a:cs typeface="Arial" pitchFamily="34" charset="0"/>
              </a:rPr>
              <a:t>   </a:t>
            </a:r>
            <a:r>
              <a:rPr lang="en-US" dirty="0" err="1">
                <a:latin typeface="Arial" pitchFamily="34" charset="0"/>
                <a:cs typeface="Arial" pitchFamily="34" charset="0"/>
              </a:rPr>
              <a:t>dbms_output.put_line</a:t>
            </a:r>
            <a:r>
              <a:rPr lang="en-US" dirty="0">
                <a:latin typeface="Arial" pitchFamily="34" charset="0"/>
                <a:cs typeface="Arial" pitchFamily="34" charset="0"/>
              </a:rPr>
              <a:t>('Hello World!'); </a:t>
            </a:r>
          </a:p>
          <a:p>
            <a:pPr marL="0" indent="0">
              <a:buNone/>
            </a:pPr>
            <a:r>
              <a:rPr lang="en-US" dirty="0">
                <a:latin typeface="Arial" pitchFamily="34" charset="0"/>
                <a:cs typeface="Arial" pitchFamily="34" charset="0"/>
              </a:rPr>
              <a:t>END; </a:t>
            </a:r>
          </a:p>
          <a:p>
            <a:pPr marL="0" indent="0">
              <a:buNone/>
            </a:pPr>
            <a:r>
              <a:rPr lang="en-US" dirty="0">
                <a:latin typeface="Arial" pitchFamily="34" charset="0"/>
                <a:cs typeface="Arial" pitchFamily="34" charset="0"/>
              </a:rPr>
              <a:t>/</a:t>
            </a:r>
          </a:p>
        </p:txBody>
      </p:sp>
      <p:pic>
        <p:nvPicPr>
          <p:cNvPr id="819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5384" r="84323" b="28270"/>
          <a:stretch/>
        </p:blipFill>
        <p:spPr bwMode="auto">
          <a:xfrm>
            <a:off x="8018585" y="1670536"/>
            <a:ext cx="3801474" cy="865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85907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585AC1B2-BC7E-4E26-895D-E182A106FCC5}"/>
              </a:ext>
            </a:extLst>
          </p:cNvPr>
          <p:cNvSpPr txBox="1"/>
          <p:nvPr/>
        </p:nvSpPr>
        <p:spPr>
          <a:xfrm>
            <a:off x="334851" y="925265"/>
            <a:ext cx="10986291" cy="3046988"/>
          </a:xfrm>
          <a:prstGeom prst="rect">
            <a:avLst/>
          </a:prstGeom>
          <a:noFill/>
        </p:spPr>
        <p:txBody>
          <a:bodyPr wrap="square">
            <a:spAutoFit/>
          </a:bodyPr>
          <a:lstStyle/>
          <a:p>
            <a:pPr algn="l"/>
            <a:r>
              <a:rPr lang="en-US" sz="2400" b="1" i="0" u="none" strike="noStrike" baseline="0" dirty="0">
                <a:latin typeface="Cambria" panose="02040503050406030204" pitchFamily="18" charset="0"/>
                <a:ea typeface="Cambria" panose="02040503050406030204" pitchFamily="18" charset="0"/>
              </a:rPr>
              <a:t>View Creation – Example</a:t>
            </a:r>
          </a:p>
          <a:p>
            <a:pPr algn="l"/>
            <a:endParaRPr lang="en-US" sz="2400" b="1"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1. CREATE VIEW </a:t>
            </a:r>
            <a:r>
              <a:rPr lang="en-US" sz="2400" b="0" i="0" u="none" strike="noStrike" baseline="0" dirty="0" err="1">
                <a:latin typeface="Cambria" panose="02040503050406030204" pitchFamily="18" charset="0"/>
                <a:ea typeface="Cambria" panose="02040503050406030204" pitchFamily="18" charset="0"/>
              </a:rPr>
              <a:t>transaction_view</a:t>
            </a:r>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     AS SELECT </a:t>
            </a:r>
            <a:r>
              <a:rPr lang="en-US" sz="2400" b="0" i="0" u="none" strike="noStrike" baseline="0" dirty="0" err="1">
                <a:latin typeface="Cambria" panose="02040503050406030204" pitchFamily="18" charset="0"/>
                <a:ea typeface="Cambria" panose="02040503050406030204" pitchFamily="18" charset="0"/>
              </a:rPr>
              <a:t>acc_no</a:t>
            </a:r>
            <a:r>
              <a:rPr lang="en-US" sz="2400" b="0" i="0" u="none" strike="noStrike" baseline="0" dirty="0">
                <a:latin typeface="Cambria" panose="02040503050406030204" pitchFamily="18" charset="0"/>
                <a:ea typeface="Cambria" panose="02040503050406030204" pitchFamily="18" charset="0"/>
              </a:rPr>
              <a:t>, </a:t>
            </a:r>
            <a:r>
              <a:rPr lang="en-US" sz="2400" b="0" i="0" u="none" strike="noStrike" baseline="0" dirty="0" err="1">
                <a:latin typeface="Cambria" panose="02040503050406030204" pitchFamily="18" charset="0"/>
                <a:ea typeface="Cambria" panose="02040503050406030204" pitchFamily="18" charset="0"/>
              </a:rPr>
              <a:t>tr_date,amt</a:t>
            </a:r>
            <a:r>
              <a:rPr lang="en-US" sz="2400" b="0" i="0" u="none" strike="noStrike" baseline="0" dirty="0">
                <a:latin typeface="Cambria" panose="02040503050406030204" pitchFamily="18" charset="0"/>
                <a:ea typeface="Cambria" panose="02040503050406030204" pitchFamily="18" charset="0"/>
              </a:rPr>
              <a:t> from transaction;</a:t>
            </a:r>
          </a:p>
          <a:p>
            <a:pPr algn="l"/>
            <a:endParaRPr lang="en-US" sz="2400" dirty="0">
              <a:latin typeface="Cambria" panose="02040503050406030204" pitchFamily="18" charset="0"/>
              <a:ea typeface="Cambria" panose="02040503050406030204" pitchFamily="18" charset="0"/>
            </a:endParaRPr>
          </a:p>
          <a:p>
            <a:pPr algn="l"/>
            <a:r>
              <a:rPr lang="en-US" sz="2400" dirty="0">
                <a:latin typeface="Cambria" panose="02040503050406030204" pitchFamily="18" charset="0"/>
                <a:ea typeface="Cambria" panose="02040503050406030204" pitchFamily="18" charset="0"/>
              </a:rPr>
              <a:t>2. Create view </a:t>
            </a:r>
            <a:r>
              <a:rPr lang="en-US" sz="2400" dirty="0" err="1">
                <a:latin typeface="Cambria" panose="02040503050406030204" pitchFamily="18" charset="0"/>
                <a:ea typeface="Cambria" panose="02040503050406030204" pitchFamily="18" charset="0"/>
              </a:rPr>
              <a:t>account_view</a:t>
            </a:r>
            <a:r>
              <a:rPr lang="en-US" sz="2400" dirty="0">
                <a:latin typeface="Cambria" panose="02040503050406030204" pitchFamily="18" charset="0"/>
                <a:ea typeface="Cambria" panose="02040503050406030204" pitchFamily="18" charset="0"/>
              </a:rPr>
              <a:t> </a:t>
            </a:r>
          </a:p>
          <a:p>
            <a:pPr algn="l"/>
            <a:r>
              <a:rPr lang="en-US" sz="2400" dirty="0">
                <a:latin typeface="Cambria" panose="02040503050406030204" pitchFamily="18" charset="0"/>
                <a:ea typeface="Cambria" panose="02040503050406030204" pitchFamily="18" charset="0"/>
              </a:rPr>
              <a:t>      AS SELECT  	</a:t>
            </a:r>
            <a:r>
              <a:rPr lang="en-US" sz="2400" dirty="0" err="1">
                <a:latin typeface="Cambria" panose="02040503050406030204" pitchFamily="18" charset="0"/>
                <a:ea typeface="Cambria" panose="02040503050406030204" pitchFamily="18" charset="0"/>
              </a:rPr>
              <a:t>a.acc_no,a.balance,l.loan_amt,l.interest_rate</a:t>
            </a:r>
            <a:r>
              <a:rPr lang="en-US" sz="2400" dirty="0">
                <a:latin typeface="Cambria" panose="02040503050406030204" pitchFamily="18" charset="0"/>
                <a:ea typeface="Cambria" panose="02040503050406030204" pitchFamily="18" charset="0"/>
              </a:rPr>
              <a:t> from     	account a, loan l where </a:t>
            </a:r>
            <a:r>
              <a:rPr lang="en-US" sz="2400" dirty="0" err="1">
                <a:latin typeface="Cambria" panose="02040503050406030204" pitchFamily="18" charset="0"/>
                <a:ea typeface="Cambria" panose="02040503050406030204" pitchFamily="18" charset="0"/>
              </a:rPr>
              <a:t>a.acc_no</a:t>
            </a:r>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l.acc_no</a:t>
            </a:r>
            <a:r>
              <a:rPr lang="en-US" sz="2400" dirty="0">
                <a:latin typeface="Cambria" panose="02040503050406030204" pitchFamily="18" charset="0"/>
                <a:ea typeface="Cambria" panose="02040503050406030204" pitchFamily="18" charset="0"/>
              </a:rPr>
              <a:t> and 	</a:t>
            </a:r>
            <a:r>
              <a:rPr lang="en-US" sz="2400" dirty="0" err="1">
                <a:latin typeface="Cambria" panose="02040503050406030204" pitchFamily="18" charset="0"/>
                <a:ea typeface="Cambria" panose="02040503050406030204" pitchFamily="18" charset="0"/>
              </a:rPr>
              <a:t>a.city</a:t>
            </a:r>
            <a:r>
              <a:rPr lang="en-US" sz="2400" dirty="0">
                <a:latin typeface="Cambria" panose="02040503050406030204" pitchFamily="18" charset="0"/>
                <a:ea typeface="Cambria" panose="02040503050406030204" pitchFamily="18" charset="0"/>
              </a:rPr>
              <a:t>=‘Ahmedabad’;</a:t>
            </a:r>
          </a:p>
        </p:txBody>
      </p:sp>
      <p:sp>
        <p:nvSpPr>
          <p:cNvPr id="8" name="TextBox 7">
            <a:extLst>
              <a:ext uri="{FF2B5EF4-FFF2-40B4-BE49-F238E27FC236}">
                <a16:creationId xmlns="" xmlns:a16="http://schemas.microsoft.com/office/drawing/2014/main" id="{7A7D9E1E-9413-4315-B82B-C1B1D2FAC5E8}"/>
              </a:ext>
            </a:extLst>
          </p:cNvPr>
          <p:cNvSpPr txBox="1"/>
          <p:nvPr/>
        </p:nvSpPr>
        <p:spPr>
          <a:xfrm>
            <a:off x="334851" y="4305751"/>
            <a:ext cx="11271712" cy="1938992"/>
          </a:xfrm>
          <a:prstGeom prst="rect">
            <a:avLst/>
          </a:prstGeom>
          <a:noFill/>
        </p:spPr>
        <p:txBody>
          <a:bodyPr wrap="square">
            <a:spAutoFit/>
          </a:bodyPr>
          <a:lstStyle/>
          <a:p>
            <a:pPr algn="l"/>
            <a:r>
              <a:rPr lang="en-US" sz="2400" dirty="0">
                <a:latin typeface="Cambria" panose="02040503050406030204" pitchFamily="18" charset="0"/>
                <a:ea typeface="Cambria" panose="02040503050406030204" pitchFamily="18" charset="0"/>
              </a:rPr>
              <a:t>The above views</a:t>
            </a:r>
            <a:r>
              <a:rPr lang="en-US" sz="2400" b="0" i="0" u="none" strike="noStrike" baseline="0" dirty="0">
                <a:latin typeface="Cambria" panose="02040503050406030204" pitchFamily="18" charset="0"/>
                <a:ea typeface="Cambria" panose="02040503050406030204" pitchFamily="18" charset="0"/>
              </a:rPr>
              <a:t> would create a virtual table based on the result set of the select statement. To show created views:</a:t>
            </a:r>
          </a:p>
          <a:p>
            <a:pPr algn="l"/>
            <a:endParaRPr lang="en-US" sz="2400" b="0" i="0" u="none" strike="noStrike" baseline="0" dirty="0">
              <a:latin typeface="Cambria" panose="02040503050406030204" pitchFamily="18" charset="0"/>
              <a:ea typeface="Cambria" panose="02040503050406030204" pitchFamily="18" charset="0"/>
            </a:endParaRPr>
          </a:p>
          <a:p>
            <a:pPr marL="457200" indent="-457200" algn="l">
              <a:buAutoNum type="arabicPeriod"/>
            </a:pPr>
            <a:r>
              <a:rPr lang="en-US" sz="2400" b="0" i="0" u="none" strike="noStrike" baseline="0" dirty="0">
                <a:latin typeface="Cambria" panose="02040503050406030204" pitchFamily="18" charset="0"/>
                <a:ea typeface="Cambria" panose="02040503050406030204" pitchFamily="18" charset="0"/>
              </a:rPr>
              <a:t>SELECT * FROM </a:t>
            </a:r>
            <a:r>
              <a:rPr lang="en-US" sz="2400" b="0" i="0" u="none" strike="noStrike" baseline="0" dirty="0" err="1">
                <a:latin typeface="Cambria" panose="02040503050406030204" pitchFamily="18" charset="0"/>
                <a:ea typeface="Cambria" panose="02040503050406030204" pitchFamily="18" charset="0"/>
              </a:rPr>
              <a:t>transaction_view</a:t>
            </a:r>
            <a:r>
              <a:rPr lang="en-US" sz="2400" b="0" i="0" u="none" strike="noStrike" baseline="0" dirty="0">
                <a:latin typeface="Cambria" panose="02040503050406030204" pitchFamily="18" charset="0"/>
                <a:ea typeface="Cambria" panose="02040503050406030204" pitchFamily="18" charset="0"/>
              </a:rPr>
              <a:t>;</a:t>
            </a:r>
          </a:p>
          <a:p>
            <a:pPr marL="457200" indent="-457200" algn="l">
              <a:buAutoNum type="arabicPeriod"/>
            </a:pPr>
            <a:r>
              <a:rPr lang="en-US" sz="2400" dirty="0">
                <a:latin typeface="Cambria" panose="02040503050406030204" pitchFamily="18" charset="0"/>
                <a:ea typeface="Cambria" panose="02040503050406030204" pitchFamily="18" charset="0"/>
              </a:rPr>
              <a:t>SELECT * FROM </a:t>
            </a:r>
            <a:r>
              <a:rPr lang="en-US" sz="2400" dirty="0" err="1">
                <a:latin typeface="Cambria" panose="02040503050406030204" pitchFamily="18" charset="0"/>
                <a:ea typeface="Cambria" panose="02040503050406030204" pitchFamily="18" charset="0"/>
              </a:rPr>
              <a:t>account_view</a:t>
            </a:r>
            <a:r>
              <a:rPr lang="en-US" sz="2400" dirty="0">
                <a:latin typeface="Cambria" panose="02040503050406030204" pitchFamily="18" charset="0"/>
                <a:ea typeface="Cambria" panose="02040503050406030204" pitchFamily="18" charset="0"/>
              </a:rPr>
              <a:t>;</a:t>
            </a:r>
          </a:p>
        </p:txBody>
      </p:sp>
      <p:sp>
        <p:nvSpPr>
          <p:cNvPr id="5" name="Title 1"/>
          <p:cNvSpPr txBox="1">
            <a:spLocks/>
          </p:cNvSpPr>
          <p:nvPr/>
        </p:nvSpPr>
        <p:spPr>
          <a:xfrm>
            <a:off x="334851" y="60622"/>
            <a:ext cx="7843234" cy="652306"/>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Views</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77922920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IN" dirty="0"/>
              <a:t>The PL/SQL </a:t>
            </a:r>
            <a:r>
              <a:rPr lang="en-US" dirty="0"/>
              <a:t>Procedure </a:t>
            </a:r>
            <a:r>
              <a:rPr lang="en-IN" dirty="0" smtClean="0"/>
              <a:t>Example</a:t>
            </a:r>
            <a:endParaRPr lang="en-IN" dirty="0"/>
          </a:p>
        </p:txBody>
      </p:sp>
      <p:sp>
        <p:nvSpPr>
          <p:cNvPr id="3" name="Content Placeholder 2"/>
          <p:cNvSpPr>
            <a:spLocks noGrp="1"/>
          </p:cNvSpPr>
          <p:nvPr>
            <p:ph idx="1"/>
          </p:nvPr>
        </p:nvSpPr>
        <p:spPr>
          <a:xfrm>
            <a:off x="131180" y="849796"/>
            <a:ext cx="11929641" cy="3626669"/>
          </a:xfrm>
        </p:spPr>
        <p:txBody>
          <a:bodyPr numCol="2"/>
          <a:lstStyle/>
          <a:p>
            <a:pPr marL="0" indent="0">
              <a:buNone/>
            </a:pPr>
            <a:r>
              <a:rPr lang="en-US" b="1" dirty="0" smtClean="0">
                <a:latin typeface="Arial" pitchFamily="34" charset="0"/>
                <a:cs typeface="Arial" pitchFamily="34" charset="0"/>
              </a:rPr>
              <a:t>To </a:t>
            </a:r>
            <a:r>
              <a:rPr lang="en-US" b="1" dirty="0">
                <a:latin typeface="Arial" pitchFamily="34" charset="0"/>
                <a:cs typeface="Arial" pitchFamily="34" charset="0"/>
              </a:rPr>
              <a:t>execute Procedure: </a:t>
            </a:r>
          </a:p>
          <a:p>
            <a:pPr marL="0" indent="0">
              <a:buNone/>
            </a:pPr>
            <a:r>
              <a:rPr lang="en-US" dirty="0" smtClean="0">
                <a:latin typeface="Arial" pitchFamily="34" charset="0"/>
                <a:cs typeface="Arial" pitchFamily="34" charset="0"/>
              </a:rPr>
              <a:t>Syntax</a:t>
            </a:r>
            <a:r>
              <a:rPr lang="en-US" dirty="0">
                <a:latin typeface="Arial" pitchFamily="34" charset="0"/>
                <a:cs typeface="Arial" pitchFamily="34" charset="0"/>
              </a:rPr>
              <a:t>: </a:t>
            </a:r>
          </a:p>
          <a:p>
            <a:pPr marL="0" indent="0">
              <a:buNone/>
            </a:pPr>
            <a:r>
              <a:rPr lang="en-US" dirty="0">
                <a:latin typeface="Arial" pitchFamily="34" charset="0"/>
                <a:cs typeface="Arial" pitchFamily="34" charset="0"/>
              </a:rPr>
              <a:t>BEGIN </a:t>
            </a:r>
          </a:p>
          <a:p>
            <a:pPr marL="0" indent="0">
              <a:buNone/>
            </a:pPr>
            <a:r>
              <a:rPr lang="en-US" dirty="0">
                <a:latin typeface="Arial" pitchFamily="34" charset="0"/>
                <a:cs typeface="Arial" pitchFamily="34" charset="0"/>
              </a:rPr>
              <a:t>   </a:t>
            </a:r>
            <a:r>
              <a:rPr lang="en-US" dirty="0" err="1">
                <a:latin typeface="Arial" pitchFamily="34" charset="0"/>
                <a:cs typeface="Arial" pitchFamily="34" charset="0"/>
              </a:rPr>
              <a:t>Procedure_Name</a:t>
            </a:r>
            <a:r>
              <a:rPr lang="en-US" dirty="0">
                <a:latin typeface="Arial" pitchFamily="34" charset="0"/>
                <a:cs typeface="Arial" pitchFamily="34" charset="0"/>
              </a:rPr>
              <a:t>; </a:t>
            </a:r>
          </a:p>
          <a:p>
            <a:pPr marL="0" indent="0">
              <a:buNone/>
            </a:pPr>
            <a:r>
              <a:rPr lang="en-US" dirty="0">
                <a:latin typeface="Arial" pitchFamily="34" charset="0"/>
                <a:cs typeface="Arial" pitchFamily="34" charset="0"/>
              </a:rPr>
              <a:t>END; </a:t>
            </a:r>
          </a:p>
          <a:p>
            <a:pPr marL="0" indent="0">
              <a:buNone/>
            </a:pPr>
            <a:r>
              <a:rPr lang="en-US" dirty="0">
                <a:latin typeface="Arial" pitchFamily="34" charset="0"/>
                <a:cs typeface="Arial" pitchFamily="34" charset="0"/>
              </a:rPr>
              <a:t>/</a:t>
            </a:r>
          </a:p>
          <a:p>
            <a:pPr marL="0" indent="0">
              <a:buNone/>
            </a:pPr>
            <a:r>
              <a:rPr lang="en-US" dirty="0">
                <a:latin typeface="Arial" pitchFamily="34" charset="0"/>
                <a:cs typeface="Arial" pitchFamily="34" charset="0"/>
              </a:rPr>
              <a:t>or </a:t>
            </a:r>
          </a:p>
          <a:p>
            <a:pPr marL="0" indent="0">
              <a:buNone/>
            </a:pPr>
            <a:r>
              <a:rPr lang="en-US" dirty="0">
                <a:latin typeface="Arial" pitchFamily="34" charset="0"/>
                <a:cs typeface="Arial" pitchFamily="34" charset="0"/>
              </a:rPr>
              <a:t>EXECUTE </a:t>
            </a:r>
            <a:r>
              <a:rPr lang="en-US" dirty="0" err="1">
                <a:latin typeface="Arial" pitchFamily="34" charset="0"/>
                <a:cs typeface="Arial" pitchFamily="34" charset="0"/>
              </a:rPr>
              <a:t>Procedure_Name</a:t>
            </a:r>
            <a:r>
              <a:rPr lang="en-US" dirty="0" smtClean="0">
                <a:latin typeface="Arial" pitchFamily="34" charset="0"/>
                <a:cs typeface="Arial" pitchFamily="34" charset="0"/>
              </a:rPr>
              <a:t>;</a:t>
            </a:r>
          </a:p>
          <a:p>
            <a:pPr marL="0" indent="0">
              <a:buNone/>
            </a:pPr>
            <a:endParaRPr lang="en-US" dirty="0">
              <a:latin typeface="Arial" pitchFamily="34" charset="0"/>
              <a:cs typeface="Arial" pitchFamily="34" charset="0"/>
            </a:endParaRPr>
          </a:p>
          <a:p>
            <a:pPr marL="0" indent="0">
              <a:buNone/>
            </a:pPr>
            <a:endParaRPr lang="en-US" dirty="0">
              <a:latin typeface="Arial" pitchFamily="34" charset="0"/>
              <a:cs typeface="Arial" pitchFamily="34" charset="0"/>
            </a:endParaRPr>
          </a:p>
          <a:p>
            <a:pPr marL="0" indent="0">
              <a:buNone/>
            </a:pPr>
            <a:endParaRPr lang="en-US" dirty="0">
              <a:latin typeface="Arial" pitchFamily="34" charset="0"/>
              <a:cs typeface="Arial" pitchFamily="34" charset="0"/>
            </a:endParaRPr>
          </a:p>
          <a:p>
            <a:pPr marL="0" indent="0">
              <a:buNone/>
            </a:pPr>
            <a:r>
              <a:rPr lang="en-US" dirty="0">
                <a:latin typeface="Arial" pitchFamily="34" charset="0"/>
                <a:cs typeface="Arial" pitchFamily="34" charset="0"/>
              </a:rPr>
              <a:t>Example: </a:t>
            </a:r>
          </a:p>
          <a:p>
            <a:pPr marL="0" indent="0">
              <a:buNone/>
            </a:pPr>
            <a:r>
              <a:rPr lang="en-US" dirty="0">
                <a:latin typeface="Arial" pitchFamily="34" charset="0"/>
                <a:cs typeface="Arial" pitchFamily="34" charset="0"/>
              </a:rPr>
              <a:t>BEGIN </a:t>
            </a:r>
          </a:p>
          <a:p>
            <a:pPr marL="0" indent="0">
              <a:buNone/>
            </a:pPr>
            <a:r>
              <a:rPr lang="en-US" dirty="0">
                <a:latin typeface="Arial" pitchFamily="34" charset="0"/>
                <a:cs typeface="Arial" pitchFamily="34" charset="0"/>
              </a:rPr>
              <a:t>   greetings; </a:t>
            </a:r>
          </a:p>
          <a:p>
            <a:pPr marL="0" indent="0">
              <a:buNone/>
            </a:pPr>
            <a:r>
              <a:rPr lang="en-US" dirty="0">
                <a:latin typeface="Arial" pitchFamily="34" charset="0"/>
                <a:cs typeface="Arial" pitchFamily="34" charset="0"/>
              </a:rPr>
              <a:t>END; </a:t>
            </a:r>
          </a:p>
          <a:p>
            <a:pPr marL="0" indent="0">
              <a:buNone/>
            </a:pPr>
            <a:r>
              <a:rPr lang="en-US" dirty="0">
                <a:latin typeface="Arial" pitchFamily="34" charset="0"/>
                <a:cs typeface="Arial" pitchFamily="34" charset="0"/>
              </a:rPr>
              <a:t>/</a:t>
            </a:r>
          </a:p>
          <a:p>
            <a:pPr marL="0" indent="0">
              <a:buNone/>
            </a:pPr>
            <a:r>
              <a:rPr lang="en-US" dirty="0">
                <a:latin typeface="Arial" pitchFamily="34" charset="0"/>
                <a:cs typeface="Arial" pitchFamily="34" charset="0"/>
              </a:rPr>
              <a:t>or </a:t>
            </a:r>
          </a:p>
          <a:p>
            <a:pPr marL="0" indent="0">
              <a:buNone/>
            </a:pPr>
            <a:r>
              <a:rPr lang="en-US" dirty="0">
                <a:latin typeface="Arial" pitchFamily="34" charset="0"/>
                <a:cs typeface="Arial" pitchFamily="34" charset="0"/>
              </a:rPr>
              <a:t>EXECUTE greetings;</a:t>
            </a:r>
          </a:p>
          <a:p>
            <a:pPr marL="0" indent="0">
              <a:buNone/>
            </a:pPr>
            <a:r>
              <a:rPr lang="en-US" dirty="0">
                <a:latin typeface="Arial" pitchFamily="34" charset="0"/>
                <a:cs typeface="Arial" pitchFamily="34" charset="0"/>
              </a:rPr>
              <a:t> </a:t>
            </a:r>
          </a:p>
          <a:p>
            <a:pPr marL="0" indent="0">
              <a:buNone/>
            </a:pPr>
            <a:endParaRPr lang="en-US" dirty="0">
              <a:latin typeface="Arial" pitchFamily="34" charset="0"/>
              <a:cs typeface="Arial" pitchFamily="34" charset="0"/>
            </a:endParaRPr>
          </a:p>
        </p:txBody>
      </p:sp>
      <p:pic>
        <p:nvPicPr>
          <p:cNvPr id="921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3462" r="80971" b="26346"/>
          <a:stretch/>
        </p:blipFill>
        <p:spPr bwMode="auto">
          <a:xfrm>
            <a:off x="4107765" y="4825219"/>
            <a:ext cx="3882683" cy="1169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63340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animEffect transition="in" filter="fade">
                                      <p:cBhvr>
                                        <p:cTn id="47" dur="500"/>
                                        <p:tgtEl>
                                          <p:spTgt spid="3">
                                            <p:txEl>
                                              <p:pRg st="11" end="1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2" end="12"/>
                                            </p:txEl>
                                          </p:spTgt>
                                        </p:tgtEl>
                                        <p:attrNameLst>
                                          <p:attrName>style.visibility</p:attrName>
                                        </p:attrNameLst>
                                      </p:cBhvr>
                                      <p:to>
                                        <p:strVal val="visible"/>
                                      </p:to>
                                    </p:set>
                                    <p:animEffect transition="in" filter="fade">
                                      <p:cBhvr>
                                        <p:cTn id="52" dur="500"/>
                                        <p:tgtEl>
                                          <p:spTgt spid="3">
                                            <p:txEl>
                                              <p:pRg st="12" end="1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3" end="13"/>
                                            </p:txEl>
                                          </p:spTgt>
                                        </p:tgtEl>
                                        <p:attrNameLst>
                                          <p:attrName>style.visibility</p:attrName>
                                        </p:attrNameLst>
                                      </p:cBhvr>
                                      <p:to>
                                        <p:strVal val="visible"/>
                                      </p:to>
                                    </p:set>
                                    <p:animEffect transition="in" filter="fade">
                                      <p:cBhvr>
                                        <p:cTn id="57" dur="500"/>
                                        <p:tgtEl>
                                          <p:spTgt spid="3">
                                            <p:txEl>
                                              <p:pRg st="13" end="1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4" end="14"/>
                                            </p:txEl>
                                          </p:spTgt>
                                        </p:tgtEl>
                                        <p:attrNameLst>
                                          <p:attrName>style.visibility</p:attrName>
                                        </p:attrNameLst>
                                      </p:cBhvr>
                                      <p:to>
                                        <p:strVal val="visible"/>
                                      </p:to>
                                    </p:set>
                                    <p:animEffect transition="in" filter="fade">
                                      <p:cBhvr>
                                        <p:cTn id="62" dur="500"/>
                                        <p:tgtEl>
                                          <p:spTgt spid="3">
                                            <p:txEl>
                                              <p:pRg st="14" end="1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5" end="15"/>
                                            </p:txEl>
                                          </p:spTgt>
                                        </p:tgtEl>
                                        <p:attrNameLst>
                                          <p:attrName>style.visibility</p:attrName>
                                        </p:attrNameLst>
                                      </p:cBhvr>
                                      <p:to>
                                        <p:strVal val="visible"/>
                                      </p:to>
                                    </p:set>
                                    <p:animEffect transition="in" filter="fade">
                                      <p:cBhvr>
                                        <p:cTn id="67" dur="500"/>
                                        <p:tgtEl>
                                          <p:spTgt spid="3">
                                            <p:txEl>
                                              <p:pRg st="15" end="15"/>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6" end="16"/>
                                            </p:txEl>
                                          </p:spTgt>
                                        </p:tgtEl>
                                        <p:attrNameLst>
                                          <p:attrName>style.visibility</p:attrName>
                                        </p:attrNameLst>
                                      </p:cBhvr>
                                      <p:to>
                                        <p:strVal val="visible"/>
                                      </p:to>
                                    </p:set>
                                    <p:animEffect transition="in" filter="fade">
                                      <p:cBhvr>
                                        <p:cTn id="72" dur="500"/>
                                        <p:tgtEl>
                                          <p:spTgt spid="3">
                                            <p:txEl>
                                              <p:pRg st="16" end="16"/>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7" end="17"/>
                                            </p:txEl>
                                          </p:spTgt>
                                        </p:tgtEl>
                                        <p:attrNameLst>
                                          <p:attrName>style.visibility</p:attrName>
                                        </p:attrNameLst>
                                      </p:cBhvr>
                                      <p:to>
                                        <p:strVal val="visible"/>
                                      </p:to>
                                    </p:set>
                                    <p:animEffect transition="in" filter="fade">
                                      <p:cBhvr>
                                        <p:cTn id="77" dur="500"/>
                                        <p:tgtEl>
                                          <p:spTgt spid="3">
                                            <p:txEl>
                                              <p:pRg st="17" end="17"/>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
                                            <p:txEl>
                                              <p:pRg st="18" end="18"/>
                                            </p:txEl>
                                          </p:spTgt>
                                        </p:tgtEl>
                                        <p:attrNameLst>
                                          <p:attrName>style.visibility</p:attrName>
                                        </p:attrNameLst>
                                      </p:cBhvr>
                                      <p:to>
                                        <p:strVal val="visible"/>
                                      </p:to>
                                    </p:set>
                                    <p:animEffect transition="in" filter="fade">
                                      <p:cBhvr>
                                        <p:cTn id="82" dur="500"/>
                                        <p:tgtEl>
                                          <p:spTgt spid="3">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pPr>
              <a:tabLst>
                <a:tab pos="3030538" algn="l"/>
              </a:tabLst>
            </a:pPr>
            <a:r>
              <a:rPr lang="en-IN" dirty="0"/>
              <a:t>The PL/SQL </a:t>
            </a:r>
            <a:r>
              <a:rPr lang="en-US" dirty="0"/>
              <a:t>Procedure </a:t>
            </a:r>
            <a:r>
              <a:rPr lang="en-IN" dirty="0" smtClean="0"/>
              <a:t>Example</a:t>
            </a:r>
            <a:endParaRPr lang="en-IN" dirty="0"/>
          </a:p>
        </p:txBody>
      </p:sp>
      <p:sp>
        <p:nvSpPr>
          <p:cNvPr id="3" name="Content Placeholder 2"/>
          <p:cNvSpPr>
            <a:spLocks noGrp="1"/>
          </p:cNvSpPr>
          <p:nvPr>
            <p:ph idx="1"/>
          </p:nvPr>
        </p:nvSpPr>
        <p:spPr/>
        <p:txBody>
          <a:bodyPr/>
          <a:lstStyle/>
          <a:p>
            <a:r>
              <a:rPr lang="en-US" b="1" dirty="0"/>
              <a:t>Write procedure computes the square of value of a passed value. (This example shows how we can use the same parameter to accept a value and then return another result.)</a:t>
            </a:r>
            <a:endParaRPr lang="en-US" dirty="0"/>
          </a:p>
        </p:txBody>
      </p:sp>
      <p:sp>
        <p:nvSpPr>
          <p:cNvPr id="4" name="Content Placeholder 2"/>
          <p:cNvSpPr txBox="1">
            <a:spLocks/>
          </p:cNvSpPr>
          <p:nvPr/>
        </p:nvSpPr>
        <p:spPr>
          <a:xfrm>
            <a:off x="354842" y="1596788"/>
            <a:ext cx="11641539" cy="4873143"/>
          </a:xfrm>
          <a:prstGeom prst="rect">
            <a:avLst/>
          </a:prstGeom>
        </p:spPr>
        <p:txBody>
          <a:bodyPr vert="horz" lIns="91440" tIns="45720" rIns="91440" bIns="45720" numCol="2"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latin typeface="Arial" pitchFamily="34" charset="0"/>
                <a:cs typeface="Arial" pitchFamily="34" charset="0"/>
              </a:rPr>
              <a:t>DECLARE </a:t>
            </a:r>
          </a:p>
          <a:p>
            <a:pPr marL="0" indent="0">
              <a:buNone/>
            </a:pPr>
            <a:r>
              <a:rPr lang="en-US" sz="2000" dirty="0">
                <a:latin typeface="Arial" pitchFamily="34" charset="0"/>
                <a:cs typeface="Arial" pitchFamily="34" charset="0"/>
              </a:rPr>
              <a:t>   a number; </a:t>
            </a:r>
          </a:p>
          <a:p>
            <a:pPr marL="0" indent="0">
              <a:buNone/>
            </a:pPr>
            <a:r>
              <a:rPr lang="en-US" sz="2000" dirty="0">
                <a:latin typeface="Arial" pitchFamily="34" charset="0"/>
                <a:cs typeface="Arial" pitchFamily="34" charset="0"/>
              </a:rPr>
              <a:t>PROCEDURE </a:t>
            </a:r>
            <a:r>
              <a:rPr lang="en-US" sz="2000" dirty="0" err="1">
                <a:latin typeface="Arial" pitchFamily="34" charset="0"/>
                <a:cs typeface="Arial" pitchFamily="34" charset="0"/>
              </a:rPr>
              <a:t>squareNum</a:t>
            </a:r>
            <a:r>
              <a:rPr lang="en-US" sz="2000" dirty="0">
                <a:latin typeface="Arial" pitchFamily="34" charset="0"/>
                <a:cs typeface="Arial" pitchFamily="34" charset="0"/>
              </a:rPr>
              <a:t>(x IN OUT number) IS </a:t>
            </a:r>
          </a:p>
          <a:p>
            <a:pPr marL="0" indent="0">
              <a:buNone/>
            </a:pPr>
            <a:r>
              <a:rPr lang="en-US" sz="2000" dirty="0">
                <a:latin typeface="Arial" pitchFamily="34" charset="0"/>
                <a:cs typeface="Arial" pitchFamily="34" charset="0"/>
              </a:rPr>
              <a:t>BEGIN </a:t>
            </a:r>
          </a:p>
          <a:p>
            <a:pPr marL="0" indent="0">
              <a:buNone/>
            </a:pPr>
            <a:r>
              <a:rPr lang="en-US" sz="2000" dirty="0">
                <a:latin typeface="Arial" pitchFamily="34" charset="0"/>
                <a:cs typeface="Arial" pitchFamily="34" charset="0"/>
              </a:rPr>
              <a:t>  x := x * x; </a:t>
            </a:r>
          </a:p>
          <a:p>
            <a:pPr marL="0" indent="0">
              <a:buNone/>
            </a:pPr>
            <a:r>
              <a:rPr lang="en-US" sz="2000" dirty="0">
                <a:latin typeface="Arial" pitchFamily="34" charset="0"/>
                <a:cs typeface="Arial" pitchFamily="34" charset="0"/>
              </a:rPr>
              <a:t>END;  </a:t>
            </a:r>
          </a:p>
          <a:p>
            <a:pPr marL="0" indent="0">
              <a:buNone/>
            </a:pPr>
            <a:r>
              <a:rPr lang="en-US" sz="2000" dirty="0">
                <a:latin typeface="Arial" pitchFamily="34" charset="0"/>
                <a:cs typeface="Arial" pitchFamily="34" charset="0"/>
              </a:rPr>
              <a:t>BEGIN </a:t>
            </a:r>
          </a:p>
          <a:p>
            <a:pPr marL="0" indent="0">
              <a:buNone/>
            </a:pPr>
            <a:r>
              <a:rPr lang="en-US" sz="2000" dirty="0">
                <a:latin typeface="Arial" pitchFamily="34" charset="0"/>
                <a:cs typeface="Arial" pitchFamily="34" charset="0"/>
              </a:rPr>
              <a:t>   a:= 23; </a:t>
            </a:r>
          </a:p>
          <a:p>
            <a:pPr marL="0" indent="0">
              <a:buNone/>
            </a:pPr>
            <a:r>
              <a:rPr lang="en-US" sz="2000" dirty="0">
                <a:latin typeface="Arial" pitchFamily="34" charset="0"/>
                <a:cs typeface="Arial" pitchFamily="34" charset="0"/>
              </a:rPr>
              <a:t>   </a:t>
            </a:r>
            <a:r>
              <a:rPr lang="en-US" sz="2000" dirty="0" err="1">
                <a:latin typeface="Arial" pitchFamily="34" charset="0"/>
                <a:cs typeface="Arial" pitchFamily="34" charset="0"/>
              </a:rPr>
              <a:t>squareNum</a:t>
            </a:r>
            <a:r>
              <a:rPr lang="en-US" sz="2000" dirty="0">
                <a:latin typeface="Arial" pitchFamily="34" charset="0"/>
                <a:cs typeface="Arial" pitchFamily="34" charset="0"/>
              </a:rPr>
              <a:t>(a); </a:t>
            </a:r>
          </a:p>
          <a:p>
            <a:pPr marL="0" indent="0">
              <a:buNone/>
            </a:pPr>
            <a:r>
              <a:rPr lang="en-US" sz="2000" dirty="0">
                <a:latin typeface="Arial" pitchFamily="34" charset="0"/>
                <a:cs typeface="Arial" pitchFamily="34" charset="0"/>
              </a:rPr>
              <a:t>   </a:t>
            </a:r>
            <a:r>
              <a:rPr lang="en-US" sz="2000" dirty="0" err="1">
                <a:latin typeface="Arial" pitchFamily="34" charset="0"/>
                <a:cs typeface="Arial" pitchFamily="34" charset="0"/>
              </a:rPr>
              <a:t>dbms_output.put_line</a:t>
            </a:r>
            <a:r>
              <a:rPr lang="en-US" sz="2000" dirty="0">
                <a:latin typeface="Arial" pitchFamily="34" charset="0"/>
                <a:cs typeface="Arial" pitchFamily="34" charset="0"/>
              </a:rPr>
              <a:t>(' Square of (23): ' || a); </a:t>
            </a:r>
          </a:p>
          <a:p>
            <a:pPr marL="0" indent="0">
              <a:buNone/>
            </a:pPr>
            <a:r>
              <a:rPr lang="en-US" sz="2000" dirty="0">
                <a:latin typeface="Arial" pitchFamily="34" charset="0"/>
                <a:cs typeface="Arial" pitchFamily="34" charset="0"/>
              </a:rPr>
              <a:t>END; </a:t>
            </a:r>
          </a:p>
          <a:p>
            <a:pPr marL="0" indent="0">
              <a:buNone/>
            </a:pPr>
            <a:r>
              <a:rPr lang="en-US" sz="2000" dirty="0">
                <a:latin typeface="Arial" pitchFamily="34" charset="0"/>
                <a:cs typeface="Arial" pitchFamily="34" charset="0"/>
              </a:rPr>
              <a:t>/</a:t>
            </a:r>
          </a:p>
        </p:txBody>
      </p:sp>
      <p:pic>
        <p:nvPicPr>
          <p:cNvPr id="1126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3846" r="87999" b="26731"/>
          <a:stretch/>
        </p:blipFill>
        <p:spPr bwMode="auto">
          <a:xfrm>
            <a:off x="7441808" y="2454810"/>
            <a:ext cx="3575897" cy="1578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25120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fade">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500"/>
                                        <p:tgtEl>
                                          <p:spTgt spid="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6" end="6"/>
                                            </p:txEl>
                                          </p:spTgt>
                                        </p:tgtEl>
                                        <p:attrNameLst>
                                          <p:attrName>style.visibility</p:attrName>
                                        </p:attrNameLst>
                                      </p:cBhvr>
                                      <p:to>
                                        <p:strVal val="visible"/>
                                      </p:to>
                                    </p:set>
                                    <p:animEffect transition="in" filter="fade">
                                      <p:cBhvr>
                                        <p:cTn id="42" dur="500"/>
                                        <p:tgtEl>
                                          <p:spTgt spid="4">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Effect transition="in" filter="fade">
                                      <p:cBhvr>
                                        <p:cTn id="47" dur="500"/>
                                        <p:tgtEl>
                                          <p:spTgt spid="4">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
                                            <p:txEl>
                                              <p:pRg st="8" end="8"/>
                                            </p:txEl>
                                          </p:spTgt>
                                        </p:tgtEl>
                                        <p:attrNameLst>
                                          <p:attrName>style.visibility</p:attrName>
                                        </p:attrNameLst>
                                      </p:cBhvr>
                                      <p:to>
                                        <p:strVal val="visible"/>
                                      </p:to>
                                    </p:set>
                                    <p:animEffect transition="in" filter="fade">
                                      <p:cBhvr>
                                        <p:cTn id="52" dur="500"/>
                                        <p:tgtEl>
                                          <p:spTgt spid="4">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9" end="9"/>
                                            </p:txEl>
                                          </p:spTgt>
                                        </p:tgtEl>
                                        <p:attrNameLst>
                                          <p:attrName>style.visibility</p:attrName>
                                        </p:attrNameLst>
                                      </p:cBhvr>
                                      <p:to>
                                        <p:strVal val="visible"/>
                                      </p:to>
                                    </p:set>
                                    <p:animEffect transition="in" filter="fade">
                                      <p:cBhvr>
                                        <p:cTn id="57" dur="500"/>
                                        <p:tgtEl>
                                          <p:spTgt spid="4">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10" end="10"/>
                                            </p:txEl>
                                          </p:spTgt>
                                        </p:tgtEl>
                                        <p:attrNameLst>
                                          <p:attrName>style.visibility</p:attrName>
                                        </p:attrNameLst>
                                      </p:cBhvr>
                                      <p:to>
                                        <p:strVal val="visible"/>
                                      </p:to>
                                    </p:set>
                                    <p:animEffect transition="in" filter="fade">
                                      <p:cBhvr>
                                        <p:cTn id="62" dur="500"/>
                                        <p:tgtEl>
                                          <p:spTgt spid="4">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11" end="11"/>
                                            </p:txEl>
                                          </p:spTgt>
                                        </p:tgtEl>
                                        <p:attrNameLst>
                                          <p:attrName>style.visibility</p:attrName>
                                        </p:attrNameLst>
                                      </p:cBhvr>
                                      <p:to>
                                        <p:strVal val="visible"/>
                                      </p:to>
                                    </p:set>
                                    <p:animEffect transition="in" filter="fade">
                                      <p:cBhvr>
                                        <p:cTn id="67" dur="500"/>
                                        <p:tgtEl>
                                          <p:spTgt spid="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pPr>
              <a:tabLst>
                <a:tab pos="3030538" algn="l"/>
              </a:tabLst>
            </a:pPr>
            <a:r>
              <a:rPr lang="en-IN" dirty="0"/>
              <a:t>The PL/SQL </a:t>
            </a:r>
            <a:r>
              <a:rPr lang="en-US" dirty="0"/>
              <a:t>Procedure </a:t>
            </a:r>
            <a:r>
              <a:rPr lang="en-IN" dirty="0" smtClean="0"/>
              <a:t>Example</a:t>
            </a:r>
            <a:endParaRPr lang="en-IN" dirty="0"/>
          </a:p>
        </p:txBody>
      </p:sp>
      <p:sp>
        <p:nvSpPr>
          <p:cNvPr id="3" name="Content Placeholder 2"/>
          <p:cNvSpPr>
            <a:spLocks noGrp="1"/>
          </p:cNvSpPr>
          <p:nvPr>
            <p:ph idx="1"/>
          </p:nvPr>
        </p:nvSpPr>
        <p:spPr/>
        <p:txBody>
          <a:bodyPr/>
          <a:lstStyle/>
          <a:p>
            <a:r>
              <a:rPr lang="en-US" b="1" dirty="0"/>
              <a:t>Write a Procedure that finds the minimum of two values. (Here, the procedure takes two numbers using the IN mode and returns their minimum using the OUT parameters</a:t>
            </a:r>
            <a:r>
              <a:rPr lang="en-US" b="1" dirty="0" smtClean="0"/>
              <a:t>.)</a:t>
            </a:r>
          </a:p>
          <a:p>
            <a:endParaRPr lang="en-US" dirty="0"/>
          </a:p>
        </p:txBody>
      </p:sp>
      <p:sp>
        <p:nvSpPr>
          <p:cNvPr id="4" name="Content Placeholder 2"/>
          <p:cNvSpPr txBox="1">
            <a:spLocks/>
          </p:cNvSpPr>
          <p:nvPr/>
        </p:nvSpPr>
        <p:spPr>
          <a:xfrm>
            <a:off x="354842" y="1596788"/>
            <a:ext cx="11641539" cy="4873143"/>
          </a:xfrm>
          <a:prstGeom prst="rect">
            <a:avLst/>
          </a:prstGeom>
        </p:spPr>
        <p:txBody>
          <a:bodyPr vert="horz" lIns="91440" tIns="45720" rIns="91440" bIns="45720" numCol="2"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Arial" pitchFamily="34" charset="0"/>
                <a:cs typeface="Arial" pitchFamily="34" charset="0"/>
              </a:rPr>
              <a:t>DECLARE </a:t>
            </a:r>
          </a:p>
          <a:p>
            <a:pPr marL="0" indent="0">
              <a:buNone/>
            </a:pPr>
            <a:r>
              <a:rPr lang="en-US" sz="1400" dirty="0">
                <a:latin typeface="Arial" pitchFamily="34" charset="0"/>
                <a:cs typeface="Arial" pitchFamily="34" charset="0"/>
              </a:rPr>
              <a:t>   a number; </a:t>
            </a:r>
          </a:p>
          <a:p>
            <a:pPr marL="0" indent="0">
              <a:buNone/>
            </a:pPr>
            <a:r>
              <a:rPr lang="en-US" sz="1400" dirty="0">
                <a:latin typeface="Arial" pitchFamily="34" charset="0"/>
                <a:cs typeface="Arial" pitchFamily="34" charset="0"/>
              </a:rPr>
              <a:t>   b number; </a:t>
            </a:r>
          </a:p>
          <a:p>
            <a:pPr marL="0" indent="0">
              <a:buNone/>
            </a:pPr>
            <a:r>
              <a:rPr lang="en-US" sz="1400" dirty="0">
                <a:latin typeface="Arial" pitchFamily="34" charset="0"/>
                <a:cs typeface="Arial" pitchFamily="34" charset="0"/>
              </a:rPr>
              <a:t>   c number;</a:t>
            </a:r>
          </a:p>
          <a:p>
            <a:pPr marL="0" indent="0">
              <a:buNone/>
            </a:pPr>
            <a:r>
              <a:rPr lang="en-US" sz="1400" dirty="0">
                <a:latin typeface="Arial" pitchFamily="34" charset="0"/>
                <a:cs typeface="Arial" pitchFamily="34" charset="0"/>
              </a:rPr>
              <a:t>PROCEDURE </a:t>
            </a:r>
            <a:r>
              <a:rPr lang="en-US" sz="1400" dirty="0" err="1">
                <a:latin typeface="Arial" pitchFamily="34" charset="0"/>
                <a:cs typeface="Arial" pitchFamily="34" charset="0"/>
              </a:rPr>
              <a:t>findMin</a:t>
            </a:r>
            <a:r>
              <a:rPr lang="en-US" sz="1400" dirty="0">
                <a:latin typeface="Arial" pitchFamily="34" charset="0"/>
                <a:cs typeface="Arial" pitchFamily="34" charset="0"/>
              </a:rPr>
              <a:t>(x IN number, y IN number, z OUT number) IS </a:t>
            </a:r>
          </a:p>
          <a:p>
            <a:pPr marL="0" indent="0">
              <a:buNone/>
            </a:pPr>
            <a:r>
              <a:rPr lang="en-US" sz="1400" dirty="0">
                <a:latin typeface="Arial" pitchFamily="34" charset="0"/>
                <a:cs typeface="Arial" pitchFamily="34" charset="0"/>
              </a:rPr>
              <a:t>BEGIN </a:t>
            </a:r>
          </a:p>
          <a:p>
            <a:pPr marL="0" indent="0">
              <a:buNone/>
            </a:pPr>
            <a:r>
              <a:rPr lang="en-US" sz="1400" dirty="0">
                <a:latin typeface="Arial" pitchFamily="34" charset="0"/>
                <a:cs typeface="Arial" pitchFamily="34" charset="0"/>
              </a:rPr>
              <a:t>   IF x &lt; y THEN </a:t>
            </a:r>
          </a:p>
          <a:p>
            <a:pPr marL="0" indent="0">
              <a:buNone/>
            </a:pPr>
            <a:r>
              <a:rPr lang="en-US" sz="1400" dirty="0">
                <a:latin typeface="Arial" pitchFamily="34" charset="0"/>
                <a:cs typeface="Arial" pitchFamily="34" charset="0"/>
              </a:rPr>
              <a:t>      z:= x; </a:t>
            </a:r>
          </a:p>
          <a:p>
            <a:pPr marL="0" indent="0">
              <a:buNone/>
            </a:pPr>
            <a:r>
              <a:rPr lang="en-US" sz="1400" dirty="0">
                <a:latin typeface="Arial" pitchFamily="34" charset="0"/>
                <a:cs typeface="Arial" pitchFamily="34" charset="0"/>
              </a:rPr>
              <a:t>   ELSE </a:t>
            </a:r>
          </a:p>
          <a:p>
            <a:pPr marL="0" indent="0">
              <a:buNone/>
            </a:pPr>
            <a:r>
              <a:rPr lang="en-US" sz="1400" dirty="0">
                <a:latin typeface="Arial" pitchFamily="34" charset="0"/>
                <a:cs typeface="Arial" pitchFamily="34" charset="0"/>
              </a:rPr>
              <a:t>      z:= y; </a:t>
            </a:r>
          </a:p>
          <a:p>
            <a:pPr marL="0" indent="0">
              <a:buNone/>
            </a:pPr>
            <a:r>
              <a:rPr lang="en-US" sz="1400" dirty="0">
                <a:latin typeface="Arial" pitchFamily="34" charset="0"/>
                <a:cs typeface="Arial" pitchFamily="34" charset="0"/>
              </a:rPr>
              <a:t>   END IF; </a:t>
            </a:r>
          </a:p>
          <a:p>
            <a:pPr marL="0" indent="0">
              <a:buNone/>
            </a:pPr>
            <a:r>
              <a:rPr lang="en-US" sz="1400" dirty="0">
                <a:latin typeface="Arial" pitchFamily="34" charset="0"/>
                <a:cs typeface="Arial" pitchFamily="34" charset="0"/>
              </a:rPr>
              <a:t>END;   </a:t>
            </a:r>
          </a:p>
          <a:p>
            <a:pPr marL="0" indent="0">
              <a:buNone/>
            </a:pPr>
            <a:r>
              <a:rPr lang="en-US" sz="1400" dirty="0">
                <a:latin typeface="Arial" pitchFamily="34" charset="0"/>
                <a:cs typeface="Arial" pitchFamily="34" charset="0"/>
              </a:rPr>
              <a:t>BEGIN </a:t>
            </a:r>
          </a:p>
          <a:p>
            <a:pPr marL="0" indent="0">
              <a:buNone/>
            </a:pPr>
            <a:r>
              <a:rPr lang="en-US" sz="1400" dirty="0">
                <a:latin typeface="Arial" pitchFamily="34" charset="0"/>
                <a:cs typeface="Arial" pitchFamily="34" charset="0"/>
              </a:rPr>
              <a:t>   a:= 23; </a:t>
            </a:r>
          </a:p>
          <a:p>
            <a:pPr marL="0" indent="0">
              <a:buNone/>
            </a:pPr>
            <a:r>
              <a:rPr lang="en-US" sz="1400" dirty="0">
                <a:latin typeface="Arial" pitchFamily="34" charset="0"/>
                <a:cs typeface="Arial" pitchFamily="34" charset="0"/>
              </a:rPr>
              <a:t>   b:= 45; </a:t>
            </a:r>
          </a:p>
          <a:p>
            <a:pPr marL="0" indent="0">
              <a:buNone/>
            </a:pPr>
            <a:r>
              <a:rPr lang="en-US" sz="1400" dirty="0">
                <a:latin typeface="Arial" pitchFamily="34" charset="0"/>
                <a:cs typeface="Arial" pitchFamily="34" charset="0"/>
              </a:rPr>
              <a:t>   </a:t>
            </a:r>
            <a:r>
              <a:rPr lang="en-US" sz="1400" dirty="0" err="1">
                <a:latin typeface="Arial" pitchFamily="34" charset="0"/>
                <a:cs typeface="Arial" pitchFamily="34" charset="0"/>
              </a:rPr>
              <a:t>findMin</a:t>
            </a:r>
            <a:r>
              <a:rPr lang="en-US" sz="1400" dirty="0">
                <a:latin typeface="Arial" pitchFamily="34" charset="0"/>
                <a:cs typeface="Arial" pitchFamily="34" charset="0"/>
              </a:rPr>
              <a:t>(a, b, c); </a:t>
            </a:r>
          </a:p>
          <a:p>
            <a:pPr marL="0" indent="0">
              <a:buNone/>
            </a:pPr>
            <a:r>
              <a:rPr lang="en-US" sz="1400" dirty="0">
                <a:latin typeface="Arial" pitchFamily="34" charset="0"/>
                <a:cs typeface="Arial" pitchFamily="34" charset="0"/>
              </a:rPr>
              <a:t>   </a:t>
            </a:r>
            <a:r>
              <a:rPr lang="en-US" sz="1400" dirty="0" err="1">
                <a:latin typeface="Arial" pitchFamily="34" charset="0"/>
                <a:cs typeface="Arial" pitchFamily="34" charset="0"/>
              </a:rPr>
              <a:t>dbms_output.put_line</a:t>
            </a:r>
            <a:r>
              <a:rPr lang="en-US" sz="1400" dirty="0">
                <a:latin typeface="Arial" pitchFamily="34" charset="0"/>
                <a:cs typeface="Arial" pitchFamily="34" charset="0"/>
              </a:rPr>
              <a:t>(' Minimum of (23, 45) : ' || c); </a:t>
            </a:r>
          </a:p>
          <a:p>
            <a:pPr marL="0" indent="0">
              <a:buNone/>
            </a:pPr>
            <a:r>
              <a:rPr lang="en-US" sz="1400" dirty="0">
                <a:latin typeface="Arial" pitchFamily="34" charset="0"/>
                <a:cs typeface="Arial" pitchFamily="34" charset="0"/>
              </a:rPr>
              <a:t>END; </a:t>
            </a:r>
          </a:p>
          <a:p>
            <a:pPr marL="0" indent="0">
              <a:buNone/>
            </a:pPr>
            <a:r>
              <a:rPr lang="en-US" sz="1400" dirty="0" smtClean="0">
                <a:latin typeface="Arial" pitchFamily="34" charset="0"/>
                <a:cs typeface="Arial" pitchFamily="34" charset="0"/>
              </a:rPr>
              <a:t>/</a:t>
            </a:r>
            <a:endParaRPr lang="en-US" sz="1400" dirty="0">
              <a:latin typeface="Arial" pitchFamily="34" charset="0"/>
              <a:cs typeface="Arial" pitchFamily="34" charset="0"/>
            </a:endParaRPr>
          </a:p>
        </p:txBody>
      </p:sp>
      <p:pic>
        <p:nvPicPr>
          <p:cNvPr id="1024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3077" r="83458" b="26154"/>
          <a:stretch/>
        </p:blipFill>
        <p:spPr bwMode="auto">
          <a:xfrm>
            <a:off x="6175611" y="3245567"/>
            <a:ext cx="4150075" cy="1518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04654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fade">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500"/>
                                        <p:tgtEl>
                                          <p:spTgt spid="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6" end="6"/>
                                            </p:txEl>
                                          </p:spTgt>
                                        </p:tgtEl>
                                        <p:attrNameLst>
                                          <p:attrName>style.visibility</p:attrName>
                                        </p:attrNameLst>
                                      </p:cBhvr>
                                      <p:to>
                                        <p:strVal val="visible"/>
                                      </p:to>
                                    </p:set>
                                    <p:animEffect transition="in" filter="fade">
                                      <p:cBhvr>
                                        <p:cTn id="42" dur="500"/>
                                        <p:tgtEl>
                                          <p:spTgt spid="4">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Effect transition="in" filter="fade">
                                      <p:cBhvr>
                                        <p:cTn id="47" dur="500"/>
                                        <p:tgtEl>
                                          <p:spTgt spid="4">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
                                            <p:txEl>
                                              <p:pRg st="8" end="8"/>
                                            </p:txEl>
                                          </p:spTgt>
                                        </p:tgtEl>
                                        <p:attrNameLst>
                                          <p:attrName>style.visibility</p:attrName>
                                        </p:attrNameLst>
                                      </p:cBhvr>
                                      <p:to>
                                        <p:strVal val="visible"/>
                                      </p:to>
                                    </p:set>
                                    <p:animEffect transition="in" filter="fade">
                                      <p:cBhvr>
                                        <p:cTn id="52" dur="500"/>
                                        <p:tgtEl>
                                          <p:spTgt spid="4">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9" end="9"/>
                                            </p:txEl>
                                          </p:spTgt>
                                        </p:tgtEl>
                                        <p:attrNameLst>
                                          <p:attrName>style.visibility</p:attrName>
                                        </p:attrNameLst>
                                      </p:cBhvr>
                                      <p:to>
                                        <p:strVal val="visible"/>
                                      </p:to>
                                    </p:set>
                                    <p:animEffect transition="in" filter="fade">
                                      <p:cBhvr>
                                        <p:cTn id="57" dur="500"/>
                                        <p:tgtEl>
                                          <p:spTgt spid="4">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10" end="10"/>
                                            </p:txEl>
                                          </p:spTgt>
                                        </p:tgtEl>
                                        <p:attrNameLst>
                                          <p:attrName>style.visibility</p:attrName>
                                        </p:attrNameLst>
                                      </p:cBhvr>
                                      <p:to>
                                        <p:strVal val="visible"/>
                                      </p:to>
                                    </p:set>
                                    <p:animEffect transition="in" filter="fade">
                                      <p:cBhvr>
                                        <p:cTn id="62" dur="500"/>
                                        <p:tgtEl>
                                          <p:spTgt spid="4">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11" end="11"/>
                                            </p:txEl>
                                          </p:spTgt>
                                        </p:tgtEl>
                                        <p:attrNameLst>
                                          <p:attrName>style.visibility</p:attrName>
                                        </p:attrNameLst>
                                      </p:cBhvr>
                                      <p:to>
                                        <p:strVal val="visible"/>
                                      </p:to>
                                    </p:set>
                                    <p:animEffect transition="in" filter="fade">
                                      <p:cBhvr>
                                        <p:cTn id="67" dur="500"/>
                                        <p:tgtEl>
                                          <p:spTgt spid="4">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4">
                                            <p:txEl>
                                              <p:pRg st="12" end="12"/>
                                            </p:txEl>
                                          </p:spTgt>
                                        </p:tgtEl>
                                        <p:attrNameLst>
                                          <p:attrName>style.visibility</p:attrName>
                                        </p:attrNameLst>
                                      </p:cBhvr>
                                      <p:to>
                                        <p:strVal val="visible"/>
                                      </p:to>
                                    </p:set>
                                    <p:animEffect transition="in" filter="fade">
                                      <p:cBhvr>
                                        <p:cTn id="72" dur="500"/>
                                        <p:tgtEl>
                                          <p:spTgt spid="4">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4">
                                            <p:txEl>
                                              <p:pRg st="13" end="13"/>
                                            </p:txEl>
                                          </p:spTgt>
                                        </p:tgtEl>
                                        <p:attrNameLst>
                                          <p:attrName>style.visibility</p:attrName>
                                        </p:attrNameLst>
                                      </p:cBhvr>
                                      <p:to>
                                        <p:strVal val="visible"/>
                                      </p:to>
                                    </p:set>
                                    <p:animEffect transition="in" filter="fade">
                                      <p:cBhvr>
                                        <p:cTn id="77" dur="500"/>
                                        <p:tgtEl>
                                          <p:spTgt spid="4">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
                                            <p:txEl>
                                              <p:pRg st="14" end="14"/>
                                            </p:txEl>
                                          </p:spTgt>
                                        </p:tgtEl>
                                        <p:attrNameLst>
                                          <p:attrName>style.visibility</p:attrName>
                                        </p:attrNameLst>
                                      </p:cBhvr>
                                      <p:to>
                                        <p:strVal val="visible"/>
                                      </p:to>
                                    </p:set>
                                    <p:animEffect transition="in" filter="fade">
                                      <p:cBhvr>
                                        <p:cTn id="82" dur="500"/>
                                        <p:tgtEl>
                                          <p:spTgt spid="4">
                                            <p:txEl>
                                              <p:pRg st="14" end="14"/>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4">
                                            <p:txEl>
                                              <p:pRg st="15" end="15"/>
                                            </p:txEl>
                                          </p:spTgt>
                                        </p:tgtEl>
                                        <p:attrNameLst>
                                          <p:attrName>style.visibility</p:attrName>
                                        </p:attrNameLst>
                                      </p:cBhvr>
                                      <p:to>
                                        <p:strVal val="visible"/>
                                      </p:to>
                                    </p:set>
                                    <p:animEffect transition="in" filter="fade">
                                      <p:cBhvr>
                                        <p:cTn id="87" dur="500"/>
                                        <p:tgtEl>
                                          <p:spTgt spid="4">
                                            <p:txEl>
                                              <p:pRg st="15" end="15"/>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4">
                                            <p:txEl>
                                              <p:pRg st="16" end="16"/>
                                            </p:txEl>
                                          </p:spTgt>
                                        </p:tgtEl>
                                        <p:attrNameLst>
                                          <p:attrName>style.visibility</p:attrName>
                                        </p:attrNameLst>
                                      </p:cBhvr>
                                      <p:to>
                                        <p:strVal val="visible"/>
                                      </p:to>
                                    </p:set>
                                    <p:animEffect transition="in" filter="fade">
                                      <p:cBhvr>
                                        <p:cTn id="92" dur="500"/>
                                        <p:tgtEl>
                                          <p:spTgt spid="4">
                                            <p:txEl>
                                              <p:pRg st="16" end="16"/>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4">
                                            <p:txEl>
                                              <p:pRg st="17" end="17"/>
                                            </p:txEl>
                                          </p:spTgt>
                                        </p:tgtEl>
                                        <p:attrNameLst>
                                          <p:attrName>style.visibility</p:attrName>
                                        </p:attrNameLst>
                                      </p:cBhvr>
                                      <p:to>
                                        <p:strVal val="visible"/>
                                      </p:to>
                                    </p:set>
                                    <p:animEffect transition="in" filter="fade">
                                      <p:cBhvr>
                                        <p:cTn id="97" dur="500"/>
                                        <p:tgtEl>
                                          <p:spTgt spid="4">
                                            <p:txEl>
                                              <p:pRg st="17" end="17"/>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4">
                                            <p:txEl>
                                              <p:pRg st="18" end="18"/>
                                            </p:txEl>
                                          </p:spTgt>
                                        </p:tgtEl>
                                        <p:attrNameLst>
                                          <p:attrName>style.visibility</p:attrName>
                                        </p:attrNameLst>
                                      </p:cBhvr>
                                      <p:to>
                                        <p:strVal val="visible"/>
                                      </p:to>
                                    </p:set>
                                    <p:animEffect transition="in" filter="fade">
                                      <p:cBhvr>
                                        <p:cTn id="102" dur="500"/>
                                        <p:tgtEl>
                                          <p:spTgt spid="4">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pPr>
              <a:tabLst>
                <a:tab pos="3030538" algn="l"/>
              </a:tabLst>
            </a:pPr>
            <a:r>
              <a:rPr lang="en-IN" dirty="0"/>
              <a:t>The PL/SQL </a:t>
            </a:r>
            <a:r>
              <a:rPr lang="en-US" dirty="0"/>
              <a:t>Procedure </a:t>
            </a:r>
            <a:r>
              <a:rPr lang="en-IN" dirty="0" smtClean="0"/>
              <a:t>Example</a:t>
            </a:r>
            <a:endParaRPr lang="en-IN" dirty="0"/>
          </a:p>
        </p:txBody>
      </p:sp>
      <p:sp>
        <p:nvSpPr>
          <p:cNvPr id="3" name="Content Placeholder 2"/>
          <p:cNvSpPr>
            <a:spLocks noGrp="1"/>
          </p:cNvSpPr>
          <p:nvPr>
            <p:ph idx="1"/>
          </p:nvPr>
        </p:nvSpPr>
        <p:spPr/>
        <p:txBody>
          <a:bodyPr/>
          <a:lstStyle/>
          <a:p>
            <a:pPr lvl="0"/>
            <a:r>
              <a:rPr lang="en-US" dirty="0"/>
              <a:t>Create the procedure for palindrome of given number</a:t>
            </a:r>
          </a:p>
        </p:txBody>
      </p:sp>
      <p:sp>
        <p:nvSpPr>
          <p:cNvPr id="4" name="Content Placeholder 2"/>
          <p:cNvSpPr txBox="1">
            <a:spLocks/>
          </p:cNvSpPr>
          <p:nvPr/>
        </p:nvSpPr>
        <p:spPr>
          <a:xfrm>
            <a:off x="354842" y="1596788"/>
            <a:ext cx="11641539" cy="4873143"/>
          </a:xfrm>
          <a:prstGeom prst="rect">
            <a:avLst/>
          </a:prstGeom>
        </p:spPr>
        <p:txBody>
          <a:bodyPr vert="horz" lIns="91440" tIns="45720" rIns="91440" bIns="45720" numCol="2" rtlCol="0">
            <a:noAutofit/>
          </a:bodyPr>
          <a:lstStyle>
            <a:lvl1pPr marL="265113" indent="-265113" algn="just" defTabSz="914400" rtl="0" eaLnBrk="1" latinLnBrk="0" hangingPunct="1">
              <a:lnSpc>
                <a:spcPct val="90000"/>
              </a:lnSpc>
              <a:spcBef>
                <a:spcPts val="1000"/>
              </a:spcBef>
              <a:buClr>
                <a:schemeClr val="accent6"/>
              </a:buClr>
              <a:buFont typeface="Wingdings 3" panose="05040102010807070707" pitchFamily="18" charset="2"/>
              <a:buChar char=""/>
              <a:defRPr sz="2400" kern="1200">
                <a:solidFill>
                  <a:schemeClr val="tx1"/>
                </a:solidFill>
                <a:latin typeface="+mn-lt"/>
                <a:ea typeface="+mn-ea"/>
                <a:cs typeface="+mn-cs"/>
              </a:defRPr>
            </a:lvl1pPr>
            <a:lvl2pPr marL="809625" indent="-352425" algn="just" defTabSz="914400" rtl="0" eaLnBrk="1" latinLnBrk="0" hangingPunct="1">
              <a:lnSpc>
                <a:spcPct val="90000"/>
              </a:lnSpc>
              <a:spcBef>
                <a:spcPts val="500"/>
              </a:spcBef>
              <a:buClr>
                <a:schemeClr val="accent6"/>
              </a:buClr>
              <a:buFont typeface="Wingdings 3" panose="05040102010807070707" pitchFamily="18" charset="2"/>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Clr>
                <a:schemeClr val="accent6"/>
              </a:buClr>
              <a:buFont typeface="Wingdings" panose="05000000000000000000" pitchFamily="2" charset="2"/>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Arial" pitchFamily="34" charset="0"/>
                <a:cs typeface="Arial" pitchFamily="34" charset="0"/>
              </a:rPr>
              <a:t>CREATE OR REPLACE PROCEDURE </a:t>
            </a:r>
            <a:r>
              <a:rPr lang="en-US" sz="1400" dirty="0" err="1">
                <a:latin typeface="Arial" pitchFamily="34" charset="0"/>
                <a:cs typeface="Arial" pitchFamily="34" charset="0"/>
              </a:rPr>
              <a:t>pali</a:t>
            </a:r>
            <a:r>
              <a:rPr lang="en-US" sz="1400" dirty="0">
                <a:latin typeface="Arial" pitchFamily="34" charset="0"/>
                <a:cs typeface="Arial" pitchFamily="34" charset="0"/>
              </a:rPr>
              <a:t>(n IN NUMBER) IS </a:t>
            </a:r>
          </a:p>
          <a:p>
            <a:pPr marL="0" indent="0">
              <a:buNone/>
            </a:pPr>
            <a:r>
              <a:rPr lang="en-US" sz="1400" dirty="0">
                <a:latin typeface="Arial" pitchFamily="34" charset="0"/>
                <a:cs typeface="Arial" pitchFamily="34" charset="0"/>
              </a:rPr>
              <a:t>   m NUMBER; </a:t>
            </a:r>
          </a:p>
          <a:p>
            <a:pPr marL="0" indent="0">
              <a:buNone/>
            </a:pPr>
            <a:r>
              <a:rPr lang="en-US" sz="1400" dirty="0">
                <a:latin typeface="Arial" pitchFamily="34" charset="0"/>
                <a:cs typeface="Arial" pitchFamily="34" charset="0"/>
              </a:rPr>
              <a:t>   temp NUMBER := 0; </a:t>
            </a:r>
          </a:p>
          <a:p>
            <a:pPr marL="0" indent="0">
              <a:buNone/>
            </a:pPr>
            <a:r>
              <a:rPr lang="en-US" sz="1400" dirty="0">
                <a:latin typeface="Arial" pitchFamily="34" charset="0"/>
                <a:cs typeface="Arial" pitchFamily="34" charset="0"/>
              </a:rPr>
              <a:t>   rem NUMBER; </a:t>
            </a:r>
          </a:p>
          <a:p>
            <a:pPr marL="0" indent="0">
              <a:buNone/>
            </a:pPr>
            <a:r>
              <a:rPr lang="en-US" sz="1400" dirty="0">
                <a:latin typeface="Arial" pitchFamily="34" charset="0"/>
                <a:cs typeface="Arial" pitchFamily="34" charset="0"/>
              </a:rPr>
              <a:t>   </a:t>
            </a:r>
            <a:r>
              <a:rPr lang="en-US" sz="1400" dirty="0" err="1">
                <a:latin typeface="Arial" pitchFamily="34" charset="0"/>
                <a:cs typeface="Arial" pitchFamily="34" charset="0"/>
              </a:rPr>
              <a:t>n_copy</a:t>
            </a:r>
            <a:r>
              <a:rPr lang="en-US" sz="1400" dirty="0">
                <a:latin typeface="Arial" pitchFamily="34" charset="0"/>
                <a:cs typeface="Arial" pitchFamily="34" charset="0"/>
              </a:rPr>
              <a:t> NUMBER := n; -- Declare a copy of the input parameter</a:t>
            </a:r>
          </a:p>
          <a:p>
            <a:pPr marL="0" indent="0">
              <a:buNone/>
            </a:pPr>
            <a:r>
              <a:rPr lang="en-US" sz="1400" dirty="0">
                <a:latin typeface="Arial" pitchFamily="34" charset="0"/>
                <a:cs typeface="Arial" pitchFamily="34" charset="0"/>
              </a:rPr>
              <a:t>BEGIN</a:t>
            </a:r>
          </a:p>
          <a:p>
            <a:pPr marL="0" indent="0">
              <a:buNone/>
            </a:pPr>
            <a:r>
              <a:rPr lang="en-US" sz="1400" dirty="0">
                <a:latin typeface="Arial" pitchFamily="34" charset="0"/>
                <a:cs typeface="Arial" pitchFamily="34" charset="0"/>
              </a:rPr>
              <a:t>   m := </a:t>
            </a:r>
            <a:r>
              <a:rPr lang="en-US" sz="1400" dirty="0" err="1">
                <a:latin typeface="Arial" pitchFamily="34" charset="0"/>
                <a:cs typeface="Arial" pitchFamily="34" charset="0"/>
              </a:rPr>
              <a:t>n_copy</a:t>
            </a:r>
            <a:r>
              <a:rPr lang="en-US" sz="1400" dirty="0">
                <a:latin typeface="Arial" pitchFamily="34" charset="0"/>
                <a:cs typeface="Arial" pitchFamily="34" charset="0"/>
              </a:rPr>
              <a:t>; </a:t>
            </a:r>
          </a:p>
          <a:p>
            <a:pPr marL="0" indent="0">
              <a:buNone/>
            </a:pPr>
            <a:r>
              <a:rPr lang="en-US" sz="1400" dirty="0" smtClean="0">
                <a:latin typeface="Arial" pitchFamily="34" charset="0"/>
                <a:cs typeface="Arial" pitchFamily="34" charset="0"/>
              </a:rPr>
              <a:t>   </a:t>
            </a:r>
            <a:r>
              <a:rPr lang="en-US" sz="1400" dirty="0">
                <a:latin typeface="Arial" pitchFamily="34" charset="0"/>
                <a:cs typeface="Arial" pitchFamily="34" charset="0"/>
              </a:rPr>
              <a:t>-- while loop with condition till </a:t>
            </a:r>
            <a:r>
              <a:rPr lang="en-US" sz="1400" dirty="0" err="1">
                <a:latin typeface="Arial" pitchFamily="34" charset="0"/>
                <a:cs typeface="Arial" pitchFamily="34" charset="0"/>
              </a:rPr>
              <a:t>n_copy</a:t>
            </a:r>
            <a:r>
              <a:rPr lang="en-US" sz="1400" dirty="0">
                <a:latin typeface="Arial" pitchFamily="34" charset="0"/>
                <a:cs typeface="Arial" pitchFamily="34" charset="0"/>
              </a:rPr>
              <a:t> &gt; 0 </a:t>
            </a:r>
          </a:p>
          <a:p>
            <a:pPr marL="0" indent="0">
              <a:buNone/>
            </a:pPr>
            <a:r>
              <a:rPr lang="en-US" sz="1400" dirty="0">
                <a:latin typeface="Arial" pitchFamily="34" charset="0"/>
                <a:cs typeface="Arial" pitchFamily="34" charset="0"/>
              </a:rPr>
              <a:t>   WHILE </a:t>
            </a:r>
            <a:r>
              <a:rPr lang="en-US" sz="1400" dirty="0" err="1">
                <a:latin typeface="Arial" pitchFamily="34" charset="0"/>
                <a:cs typeface="Arial" pitchFamily="34" charset="0"/>
              </a:rPr>
              <a:t>n_copy</a:t>
            </a:r>
            <a:r>
              <a:rPr lang="en-US" sz="1400" dirty="0">
                <a:latin typeface="Arial" pitchFamily="34" charset="0"/>
                <a:cs typeface="Arial" pitchFamily="34" charset="0"/>
              </a:rPr>
              <a:t> &gt; 0 </a:t>
            </a:r>
          </a:p>
          <a:p>
            <a:pPr marL="0" indent="0">
              <a:buNone/>
            </a:pPr>
            <a:r>
              <a:rPr lang="en-US" sz="1400" dirty="0">
                <a:latin typeface="Arial" pitchFamily="34" charset="0"/>
                <a:cs typeface="Arial" pitchFamily="34" charset="0"/>
              </a:rPr>
              <a:t>   LOOP </a:t>
            </a:r>
          </a:p>
          <a:p>
            <a:pPr marL="0" indent="0">
              <a:buNone/>
            </a:pPr>
            <a:r>
              <a:rPr lang="en-US" sz="1400" dirty="0">
                <a:latin typeface="Arial" pitchFamily="34" charset="0"/>
                <a:cs typeface="Arial" pitchFamily="34" charset="0"/>
              </a:rPr>
              <a:t>      rem := MOD(</a:t>
            </a:r>
            <a:r>
              <a:rPr lang="en-US" sz="1400" dirty="0" err="1">
                <a:latin typeface="Arial" pitchFamily="34" charset="0"/>
                <a:cs typeface="Arial" pitchFamily="34" charset="0"/>
              </a:rPr>
              <a:t>n_copy</a:t>
            </a:r>
            <a:r>
              <a:rPr lang="en-US" sz="1400" dirty="0">
                <a:latin typeface="Arial" pitchFamily="34" charset="0"/>
                <a:cs typeface="Arial" pitchFamily="34" charset="0"/>
              </a:rPr>
              <a:t>, 10); </a:t>
            </a:r>
          </a:p>
          <a:p>
            <a:pPr marL="0" indent="0">
              <a:buNone/>
            </a:pPr>
            <a:r>
              <a:rPr lang="en-US" sz="1400" dirty="0">
                <a:latin typeface="Arial" pitchFamily="34" charset="0"/>
                <a:cs typeface="Arial" pitchFamily="34" charset="0"/>
              </a:rPr>
              <a:t>      temp := (temp * 10) + rem; </a:t>
            </a:r>
          </a:p>
          <a:p>
            <a:pPr marL="0" indent="0">
              <a:buNone/>
            </a:pPr>
            <a:r>
              <a:rPr lang="en-US" sz="1400" dirty="0">
                <a:latin typeface="Arial" pitchFamily="34" charset="0"/>
                <a:cs typeface="Arial" pitchFamily="34" charset="0"/>
              </a:rPr>
              <a:t>      </a:t>
            </a:r>
            <a:r>
              <a:rPr lang="en-US" sz="1400" dirty="0" err="1">
                <a:latin typeface="Arial" pitchFamily="34" charset="0"/>
                <a:cs typeface="Arial" pitchFamily="34" charset="0"/>
              </a:rPr>
              <a:t>n_copy</a:t>
            </a:r>
            <a:r>
              <a:rPr lang="en-US" sz="1400" dirty="0">
                <a:latin typeface="Arial" pitchFamily="34" charset="0"/>
                <a:cs typeface="Arial" pitchFamily="34" charset="0"/>
              </a:rPr>
              <a:t> := TRUNC(</a:t>
            </a:r>
            <a:r>
              <a:rPr lang="en-US" sz="1400" dirty="0" err="1">
                <a:latin typeface="Arial" pitchFamily="34" charset="0"/>
                <a:cs typeface="Arial" pitchFamily="34" charset="0"/>
              </a:rPr>
              <a:t>n_copy</a:t>
            </a:r>
            <a:r>
              <a:rPr lang="en-US" sz="1400" dirty="0">
                <a:latin typeface="Arial" pitchFamily="34" charset="0"/>
                <a:cs typeface="Arial" pitchFamily="34" charset="0"/>
              </a:rPr>
              <a:t> / 10); </a:t>
            </a:r>
          </a:p>
          <a:p>
            <a:pPr marL="0" indent="0">
              <a:buNone/>
            </a:pPr>
            <a:r>
              <a:rPr lang="en-US" sz="1400" dirty="0">
                <a:latin typeface="Arial" pitchFamily="34" charset="0"/>
                <a:cs typeface="Arial" pitchFamily="34" charset="0"/>
              </a:rPr>
              <a:t>   END LOOP; -- end of while loop here </a:t>
            </a:r>
          </a:p>
          <a:p>
            <a:pPr marL="0" indent="0">
              <a:buNone/>
            </a:pPr>
            <a:r>
              <a:rPr lang="en-US" sz="1400" dirty="0">
                <a:latin typeface="Arial" pitchFamily="34" charset="0"/>
                <a:cs typeface="Arial" pitchFamily="34" charset="0"/>
              </a:rPr>
              <a:t>	</a:t>
            </a:r>
          </a:p>
          <a:p>
            <a:pPr marL="0" indent="0">
              <a:buNone/>
            </a:pPr>
            <a:r>
              <a:rPr lang="en-US" sz="1400" dirty="0">
                <a:latin typeface="Arial" pitchFamily="34" charset="0"/>
                <a:cs typeface="Arial" pitchFamily="34" charset="0"/>
              </a:rPr>
              <a:t>   IF m = temp THEN</a:t>
            </a:r>
          </a:p>
          <a:p>
            <a:pPr marL="0" indent="0">
              <a:buNone/>
            </a:pPr>
            <a:r>
              <a:rPr lang="en-US" sz="1400" dirty="0">
                <a:latin typeface="Arial" pitchFamily="34" charset="0"/>
                <a:cs typeface="Arial" pitchFamily="34" charset="0"/>
              </a:rPr>
              <a:t>      </a:t>
            </a:r>
            <a:r>
              <a:rPr lang="en-US" sz="1400" dirty="0" err="1">
                <a:latin typeface="Arial" pitchFamily="34" charset="0"/>
                <a:cs typeface="Arial" pitchFamily="34" charset="0"/>
              </a:rPr>
              <a:t>dbms_output.put_line</a:t>
            </a:r>
            <a:r>
              <a:rPr lang="en-US" sz="1400" dirty="0">
                <a:latin typeface="Arial" pitchFamily="34" charset="0"/>
                <a:cs typeface="Arial" pitchFamily="34" charset="0"/>
              </a:rPr>
              <a:t>('true'); </a:t>
            </a:r>
          </a:p>
          <a:p>
            <a:pPr marL="0" indent="0">
              <a:buNone/>
            </a:pPr>
            <a:r>
              <a:rPr lang="en-US" sz="1400" dirty="0">
                <a:latin typeface="Arial" pitchFamily="34" charset="0"/>
                <a:cs typeface="Arial" pitchFamily="34" charset="0"/>
              </a:rPr>
              <a:t>   ELSE</a:t>
            </a:r>
          </a:p>
          <a:p>
            <a:pPr marL="0" indent="0">
              <a:buNone/>
            </a:pPr>
            <a:r>
              <a:rPr lang="en-US" sz="1400" dirty="0">
                <a:latin typeface="Arial" pitchFamily="34" charset="0"/>
                <a:cs typeface="Arial" pitchFamily="34" charset="0"/>
              </a:rPr>
              <a:t>      </a:t>
            </a:r>
            <a:r>
              <a:rPr lang="en-US" sz="1400" dirty="0" err="1">
                <a:latin typeface="Arial" pitchFamily="34" charset="0"/>
                <a:cs typeface="Arial" pitchFamily="34" charset="0"/>
              </a:rPr>
              <a:t>dbms_output.put_line</a:t>
            </a:r>
            <a:r>
              <a:rPr lang="en-US" sz="1400" dirty="0">
                <a:latin typeface="Arial" pitchFamily="34" charset="0"/>
                <a:cs typeface="Arial" pitchFamily="34" charset="0"/>
              </a:rPr>
              <a:t>('false'); </a:t>
            </a:r>
          </a:p>
          <a:p>
            <a:pPr marL="0" indent="0">
              <a:buNone/>
            </a:pPr>
            <a:r>
              <a:rPr lang="en-US" sz="1400" dirty="0">
                <a:latin typeface="Arial" pitchFamily="34" charset="0"/>
                <a:cs typeface="Arial" pitchFamily="34" charset="0"/>
              </a:rPr>
              <a:t>   END IF; </a:t>
            </a:r>
          </a:p>
          <a:p>
            <a:pPr marL="0" indent="0">
              <a:buNone/>
            </a:pPr>
            <a:r>
              <a:rPr lang="en-US" sz="1400" dirty="0">
                <a:latin typeface="Arial" pitchFamily="34" charset="0"/>
                <a:cs typeface="Arial" pitchFamily="34" charset="0"/>
              </a:rPr>
              <a:t>END </a:t>
            </a:r>
            <a:r>
              <a:rPr lang="en-US" sz="1400" dirty="0" err="1">
                <a:latin typeface="Arial" pitchFamily="34" charset="0"/>
                <a:cs typeface="Arial" pitchFamily="34" charset="0"/>
              </a:rPr>
              <a:t>pali</a:t>
            </a:r>
            <a:r>
              <a:rPr lang="en-US" sz="1400" dirty="0">
                <a:latin typeface="Arial" pitchFamily="34" charset="0"/>
                <a:cs typeface="Arial" pitchFamily="34" charset="0"/>
              </a:rPr>
              <a:t>;</a:t>
            </a:r>
          </a:p>
          <a:p>
            <a:pPr marL="0" indent="0">
              <a:buNone/>
            </a:pPr>
            <a:r>
              <a:rPr lang="en-US" sz="1400" dirty="0" smtClean="0">
                <a:latin typeface="Arial" pitchFamily="34" charset="0"/>
                <a:cs typeface="Arial" pitchFamily="34" charset="0"/>
              </a:rPr>
              <a:t>/</a:t>
            </a:r>
          </a:p>
          <a:p>
            <a:pPr marL="0" indent="0">
              <a:buNone/>
            </a:pPr>
            <a:endParaRPr lang="en-US" sz="1400" dirty="0">
              <a:latin typeface="Arial" pitchFamily="34" charset="0"/>
              <a:cs typeface="Arial" pitchFamily="34" charset="0"/>
            </a:endParaRPr>
          </a:p>
          <a:p>
            <a:pPr marL="0" indent="0">
              <a:buNone/>
            </a:pPr>
            <a:r>
              <a:rPr lang="en-US" sz="1400" b="1" dirty="0" smtClean="0">
                <a:latin typeface="Arial" pitchFamily="34" charset="0"/>
                <a:cs typeface="Arial" pitchFamily="34" charset="0"/>
              </a:rPr>
              <a:t>For Execution: </a:t>
            </a:r>
            <a:endParaRPr lang="en-US" sz="1400" b="1" dirty="0">
              <a:latin typeface="Arial" pitchFamily="34" charset="0"/>
              <a:cs typeface="Arial" pitchFamily="34" charset="0"/>
            </a:endParaRPr>
          </a:p>
          <a:p>
            <a:pPr marL="0" indent="0">
              <a:buNone/>
            </a:pPr>
            <a:r>
              <a:rPr lang="en-US" sz="1400" dirty="0">
                <a:latin typeface="Arial" pitchFamily="34" charset="0"/>
                <a:cs typeface="Arial" pitchFamily="34" charset="0"/>
              </a:rPr>
              <a:t>BEGIN</a:t>
            </a:r>
          </a:p>
          <a:p>
            <a:pPr marL="0" indent="0">
              <a:buNone/>
            </a:pPr>
            <a:r>
              <a:rPr lang="en-US" sz="1400" dirty="0">
                <a:latin typeface="Arial" pitchFamily="34" charset="0"/>
                <a:cs typeface="Arial" pitchFamily="34" charset="0"/>
              </a:rPr>
              <a:t>   </a:t>
            </a:r>
            <a:r>
              <a:rPr lang="en-US" sz="1400" dirty="0" err="1">
                <a:latin typeface="Arial" pitchFamily="34" charset="0"/>
                <a:cs typeface="Arial" pitchFamily="34" charset="0"/>
              </a:rPr>
              <a:t>pali</a:t>
            </a:r>
            <a:r>
              <a:rPr lang="en-US" sz="1400" dirty="0">
                <a:latin typeface="Arial" pitchFamily="34" charset="0"/>
                <a:cs typeface="Arial" pitchFamily="34" charset="0"/>
              </a:rPr>
              <a:t>(121); -- Call the procedure with the number 121</a:t>
            </a:r>
          </a:p>
          <a:p>
            <a:pPr marL="0" indent="0">
              <a:buNone/>
            </a:pPr>
            <a:r>
              <a:rPr lang="en-US" sz="1400" dirty="0">
                <a:latin typeface="Arial" pitchFamily="34" charset="0"/>
                <a:cs typeface="Arial" pitchFamily="34" charset="0"/>
              </a:rPr>
              <a:t>END;</a:t>
            </a:r>
          </a:p>
          <a:p>
            <a:pPr marL="0" indent="0">
              <a:buNone/>
            </a:pPr>
            <a:r>
              <a:rPr lang="en-US" sz="1400" dirty="0">
                <a:latin typeface="Arial" pitchFamily="34" charset="0"/>
                <a:cs typeface="Arial" pitchFamily="34" charset="0"/>
              </a:rPr>
              <a:t>/</a:t>
            </a:r>
          </a:p>
        </p:txBody>
      </p:sp>
      <p:pic>
        <p:nvPicPr>
          <p:cNvPr id="1229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3077" r="88215" b="26731"/>
          <a:stretch/>
        </p:blipFill>
        <p:spPr bwMode="auto">
          <a:xfrm>
            <a:off x="7568418" y="5250022"/>
            <a:ext cx="2152357" cy="1046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64856" r="89932" b="29567"/>
          <a:stretch/>
        </p:blipFill>
        <p:spPr bwMode="auto">
          <a:xfrm>
            <a:off x="8298326" y="3206606"/>
            <a:ext cx="2463458" cy="7672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96670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fade">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500"/>
                                        <p:tgtEl>
                                          <p:spTgt spid="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6" end="6"/>
                                            </p:txEl>
                                          </p:spTgt>
                                        </p:tgtEl>
                                        <p:attrNameLst>
                                          <p:attrName>style.visibility</p:attrName>
                                        </p:attrNameLst>
                                      </p:cBhvr>
                                      <p:to>
                                        <p:strVal val="visible"/>
                                      </p:to>
                                    </p:set>
                                    <p:animEffect transition="in" filter="fade">
                                      <p:cBhvr>
                                        <p:cTn id="42" dur="500"/>
                                        <p:tgtEl>
                                          <p:spTgt spid="4">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Effect transition="in" filter="fade">
                                      <p:cBhvr>
                                        <p:cTn id="47" dur="500"/>
                                        <p:tgtEl>
                                          <p:spTgt spid="4">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
                                            <p:txEl>
                                              <p:pRg st="8" end="8"/>
                                            </p:txEl>
                                          </p:spTgt>
                                        </p:tgtEl>
                                        <p:attrNameLst>
                                          <p:attrName>style.visibility</p:attrName>
                                        </p:attrNameLst>
                                      </p:cBhvr>
                                      <p:to>
                                        <p:strVal val="visible"/>
                                      </p:to>
                                    </p:set>
                                    <p:animEffect transition="in" filter="fade">
                                      <p:cBhvr>
                                        <p:cTn id="52" dur="500"/>
                                        <p:tgtEl>
                                          <p:spTgt spid="4">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9" end="9"/>
                                            </p:txEl>
                                          </p:spTgt>
                                        </p:tgtEl>
                                        <p:attrNameLst>
                                          <p:attrName>style.visibility</p:attrName>
                                        </p:attrNameLst>
                                      </p:cBhvr>
                                      <p:to>
                                        <p:strVal val="visible"/>
                                      </p:to>
                                    </p:set>
                                    <p:animEffect transition="in" filter="fade">
                                      <p:cBhvr>
                                        <p:cTn id="57" dur="500"/>
                                        <p:tgtEl>
                                          <p:spTgt spid="4">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10" end="10"/>
                                            </p:txEl>
                                          </p:spTgt>
                                        </p:tgtEl>
                                        <p:attrNameLst>
                                          <p:attrName>style.visibility</p:attrName>
                                        </p:attrNameLst>
                                      </p:cBhvr>
                                      <p:to>
                                        <p:strVal val="visible"/>
                                      </p:to>
                                    </p:set>
                                    <p:animEffect transition="in" filter="fade">
                                      <p:cBhvr>
                                        <p:cTn id="62" dur="500"/>
                                        <p:tgtEl>
                                          <p:spTgt spid="4">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11" end="11"/>
                                            </p:txEl>
                                          </p:spTgt>
                                        </p:tgtEl>
                                        <p:attrNameLst>
                                          <p:attrName>style.visibility</p:attrName>
                                        </p:attrNameLst>
                                      </p:cBhvr>
                                      <p:to>
                                        <p:strVal val="visible"/>
                                      </p:to>
                                    </p:set>
                                    <p:animEffect transition="in" filter="fade">
                                      <p:cBhvr>
                                        <p:cTn id="67" dur="500"/>
                                        <p:tgtEl>
                                          <p:spTgt spid="4">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4">
                                            <p:txEl>
                                              <p:pRg st="12" end="12"/>
                                            </p:txEl>
                                          </p:spTgt>
                                        </p:tgtEl>
                                        <p:attrNameLst>
                                          <p:attrName>style.visibility</p:attrName>
                                        </p:attrNameLst>
                                      </p:cBhvr>
                                      <p:to>
                                        <p:strVal val="visible"/>
                                      </p:to>
                                    </p:set>
                                    <p:animEffect transition="in" filter="fade">
                                      <p:cBhvr>
                                        <p:cTn id="72" dur="500"/>
                                        <p:tgtEl>
                                          <p:spTgt spid="4">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4">
                                            <p:txEl>
                                              <p:pRg st="13" end="13"/>
                                            </p:txEl>
                                          </p:spTgt>
                                        </p:tgtEl>
                                        <p:attrNameLst>
                                          <p:attrName>style.visibility</p:attrName>
                                        </p:attrNameLst>
                                      </p:cBhvr>
                                      <p:to>
                                        <p:strVal val="visible"/>
                                      </p:to>
                                    </p:set>
                                    <p:animEffect transition="in" filter="fade">
                                      <p:cBhvr>
                                        <p:cTn id="77" dur="500"/>
                                        <p:tgtEl>
                                          <p:spTgt spid="4">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
                                            <p:txEl>
                                              <p:pRg st="14" end="14"/>
                                            </p:txEl>
                                          </p:spTgt>
                                        </p:tgtEl>
                                        <p:attrNameLst>
                                          <p:attrName>style.visibility</p:attrName>
                                        </p:attrNameLst>
                                      </p:cBhvr>
                                      <p:to>
                                        <p:strVal val="visible"/>
                                      </p:to>
                                    </p:set>
                                    <p:animEffect transition="in" filter="fade">
                                      <p:cBhvr>
                                        <p:cTn id="82" dur="500"/>
                                        <p:tgtEl>
                                          <p:spTgt spid="4">
                                            <p:txEl>
                                              <p:pRg st="14" end="14"/>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4">
                                            <p:txEl>
                                              <p:pRg st="15" end="15"/>
                                            </p:txEl>
                                          </p:spTgt>
                                        </p:tgtEl>
                                        <p:attrNameLst>
                                          <p:attrName>style.visibility</p:attrName>
                                        </p:attrNameLst>
                                      </p:cBhvr>
                                      <p:to>
                                        <p:strVal val="visible"/>
                                      </p:to>
                                    </p:set>
                                    <p:animEffect transition="in" filter="fade">
                                      <p:cBhvr>
                                        <p:cTn id="87" dur="500"/>
                                        <p:tgtEl>
                                          <p:spTgt spid="4">
                                            <p:txEl>
                                              <p:pRg st="15" end="15"/>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4">
                                            <p:txEl>
                                              <p:pRg st="16" end="16"/>
                                            </p:txEl>
                                          </p:spTgt>
                                        </p:tgtEl>
                                        <p:attrNameLst>
                                          <p:attrName>style.visibility</p:attrName>
                                        </p:attrNameLst>
                                      </p:cBhvr>
                                      <p:to>
                                        <p:strVal val="visible"/>
                                      </p:to>
                                    </p:set>
                                    <p:animEffect transition="in" filter="fade">
                                      <p:cBhvr>
                                        <p:cTn id="92" dur="500"/>
                                        <p:tgtEl>
                                          <p:spTgt spid="4">
                                            <p:txEl>
                                              <p:pRg st="16" end="16"/>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4">
                                            <p:txEl>
                                              <p:pRg st="17" end="17"/>
                                            </p:txEl>
                                          </p:spTgt>
                                        </p:tgtEl>
                                        <p:attrNameLst>
                                          <p:attrName>style.visibility</p:attrName>
                                        </p:attrNameLst>
                                      </p:cBhvr>
                                      <p:to>
                                        <p:strVal val="visible"/>
                                      </p:to>
                                    </p:set>
                                    <p:animEffect transition="in" filter="fade">
                                      <p:cBhvr>
                                        <p:cTn id="97" dur="500"/>
                                        <p:tgtEl>
                                          <p:spTgt spid="4">
                                            <p:txEl>
                                              <p:pRg st="17" end="17"/>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4">
                                            <p:txEl>
                                              <p:pRg st="18" end="18"/>
                                            </p:txEl>
                                          </p:spTgt>
                                        </p:tgtEl>
                                        <p:attrNameLst>
                                          <p:attrName>style.visibility</p:attrName>
                                        </p:attrNameLst>
                                      </p:cBhvr>
                                      <p:to>
                                        <p:strVal val="visible"/>
                                      </p:to>
                                    </p:set>
                                    <p:animEffect transition="in" filter="fade">
                                      <p:cBhvr>
                                        <p:cTn id="102" dur="500"/>
                                        <p:tgtEl>
                                          <p:spTgt spid="4">
                                            <p:txEl>
                                              <p:pRg st="18" end="18"/>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4">
                                            <p:txEl>
                                              <p:pRg st="19" end="19"/>
                                            </p:txEl>
                                          </p:spTgt>
                                        </p:tgtEl>
                                        <p:attrNameLst>
                                          <p:attrName>style.visibility</p:attrName>
                                        </p:attrNameLst>
                                      </p:cBhvr>
                                      <p:to>
                                        <p:strVal val="visible"/>
                                      </p:to>
                                    </p:set>
                                    <p:animEffect transition="in" filter="fade">
                                      <p:cBhvr>
                                        <p:cTn id="107" dur="500"/>
                                        <p:tgtEl>
                                          <p:spTgt spid="4">
                                            <p:txEl>
                                              <p:pRg st="19" end="19"/>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4">
                                            <p:txEl>
                                              <p:pRg st="20" end="20"/>
                                            </p:txEl>
                                          </p:spTgt>
                                        </p:tgtEl>
                                        <p:attrNameLst>
                                          <p:attrName>style.visibility</p:attrName>
                                        </p:attrNameLst>
                                      </p:cBhvr>
                                      <p:to>
                                        <p:strVal val="visible"/>
                                      </p:to>
                                    </p:set>
                                    <p:animEffect transition="in" filter="fade">
                                      <p:cBhvr>
                                        <p:cTn id="112" dur="500"/>
                                        <p:tgtEl>
                                          <p:spTgt spid="4">
                                            <p:txEl>
                                              <p:pRg st="20" end="20"/>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nodeType="clickEffect">
                                  <p:stCondLst>
                                    <p:cond delay="0"/>
                                  </p:stCondLst>
                                  <p:childTnLst>
                                    <p:set>
                                      <p:cBhvr>
                                        <p:cTn id="116" dur="1" fill="hold">
                                          <p:stCondLst>
                                            <p:cond delay="0"/>
                                          </p:stCondLst>
                                        </p:cTn>
                                        <p:tgtEl>
                                          <p:spTgt spid="4">
                                            <p:txEl>
                                              <p:pRg st="21" end="21"/>
                                            </p:txEl>
                                          </p:spTgt>
                                        </p:tgtEl>
                                        <p:attrNameLst>
                                          <p:attrName>style.visibility</p:attrName>
                                        </p:attrNameLst>
                                      </p:cBhvr>
                                      <p:to>
                                        <p:strVal val="visible"/>
                                      </p:to>
                                    </p:set>
                                    <p:animEffect transition="in" filter="fade">
                                      <p:cBhvr>
                                        <p:cTn id="117" dur="500"/>
                                        <p:tgtEl>
                                          <p:spTgt spid="4">
                                            <p:txEl>
                                              <p:pRg st="21" end="21"/>
                                            </p:txEl>
                                          </p:spTgt>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nodeType="clickEffect">
                                  <p:stCondLst>
                                    <p:cond delay="0"/>
                                  </p:stCondLst>
                                  <p:childTnLst>
                                    <p:set>
                                      <p:cBhvr>
                                        <p:cTn id="121" dur="1" fill="hold">
                                          <p:stCondLst>
                                            <p:cond delay="0"/>
                                          </p:stCondLst>
                                        </p:cTn>
                                        <p:tgtEl>
                                          <p:spTgt spid="4">
                                            <p:txEl>
                                              <p:pRg st="23" end="23"/>
                                            </p:txEl>
                                          </p:spTgt>
                                        </p:tgtEl>
                                        <p:attrNameLst>
                                          <p:attrName>style.visibility</p:attrName>
                                        </p:attrNameLst>
                                      </p:cBhvr>
                                      <p:to>
                                        <p:strVal val="visible"/>
                                      </p:to>
                                    </p:set>
                                    <p:animEffect transition="in" filter="fade">
                                      <p:cBhvr>
                                        <p:cTn id="122" dur="500"/>
                                        <p:tgtEl>
                                          <p:spTgt spid="4">
                                            <p:txEl>
                                              <p:pRg st="23" end="23"/>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nodeType="clickEffect">
                                  <p:stCondLst>
                                    <p:cond delay="0"/>
                                  </p:stCondLst>
                                  <p:childTnLst>
                                    <p:set>
                                      <p:cBhvr>
                                        <p:cTn id="126" dur="1" fill="hold">
                                          <p:stCondLst>
                                            <p:cond delay="0"/>
                                          </p:stCondLst>
                                        </p:cTn>
                                        <p:tgtEl>
                                          <p:spTgt spid="4">
                                            <p:txEl>
                                              <p:pRg st="24" end="24"/>
                                            </p:txEl>
                                          </p:spTgt>
                                        </p:tgtEl>
                                        <p:attrNameLst>
                                          <p:attrName>style.visibility</p:attrName>
                                        </p:attrNameLst>
                                      </p:cBhvr>
                                      <p:to>
                                        <p:strVal val="visible"/>
                                      </p:to>
                                    </p:set>
                                    <p:animEffect transition="in" filter="fade">
                                      <p:cBhvr>
                                        <p:cTn id="127" dur="500"/>
                                        <p:tgtEl>
                                          <p:spTgt spid="4">
                                            <p:txEl>
                                              <p:pRg st="24" end="24"/>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nodeType="clickEffect">
                                  <p:stCondLst>
                                    <p:cond delay="0"/>
                                  </p:stCondLst>
                                  <p:childTnLst>
                                    <p:set>
                                      <p:cBhvr>
                                        <p:cTn id="131" dur="1" fill="hold">
                                          <p:stCondLst>
                                            <p:cond delay="0"/>
                                          </p:stCondLst>
                                        </p:cTn>
                                        <p:tgtEl>
                                          <p:spTgt spid="4">
                                            <p:txEl>
                                              <p:pRg st="25" end="25"/>
                                            </p:txEl>
                                          </p:spTgt>
                                        </p:tgtEl>
                                        <p:attrNameLst>
                                          <p:attrName>style.visibility</p:attrName>
                                        </p:attrNameLst>
                                      </p:cBhvr>
                                      <p:to>
                                        <p:strVal val="visible"/>
                                      </p:to>
                                    </p:set>
                                    <p:animEffect transition="in" filter="fade">
                                      <p:cBhvr>
                                        <p:cTn id="132" dur="500"/>
                                        <p:tgtEl>
                                          <p:spTgt spid="4">
                                            <p:txEl>
                                              <p:pRg st="25" end="25"/>
                                            </p:txEl>
                                          </p:spTgt>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nodeType="clickEffect">
                                  <p:stCondLst>
                                    <p:cond delay="0"/>
                                  </p:stCondLst>
                                  <p:childTnLst>
                                    <p:set>
                                      <p:cBhvr>
                                        <p:cTn id="136" dur="1" fill="hold">
                                          <p:stCondLst>
                                            <p:cond delay="0"/>
                                          </p:stCondLst>
                                        </p:cTn>
                                        <p:tgtEl>
                                          <p:spTgt spid="4">
                                            <p:txEl>
                                              <p:pRg st="26" end="26"/>
                                            </p:txEl>
                                          </p:spTgt>
                                        </p:tgtEl>
                                        <p:attrNameLst>
                                          <p:attrName>style.visibility</p:attrName>
                                        </p:attrNameLst>
                                      </p:cBhvr>
                                      <p:to>
                                        <p:strVal val="visible"/>
                                      </p:to>
                                    </p:set>
                                    <p:animEffect transition="in" filter="fade">
                                      <p:cBhvr>
                                        <p:cTn id="137" dur="500"/>
                                        <p:tgtEl>
                                          <p:spTgt spid="4">
                                            <p:txEl>
                                              <p:pRg st="26" end="26"/>
                                            </p:txEl>
                                          </p:spTgt>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nodeType="clickEffect">
                                  <p:stCondLst>
                                    <p:cond delay="0"/>
                                  </p:stCondLst>
                                  <p:childTnLst>
                                    <p:set>
                                      <p:cBhvr>
                                        <p:cTn id="141" dur="1" fill="hold">
                                          <p:stCondLst>
                                            <p:cond delay="0"/>
                                          </p:stCondLst>
                                        </p:cTn>
                                        <p:tgtEl>
                                          <p:spTgt spid="4">
                                            <p:txEl>
                                              <p:pRg st="27" end="27"/>
                                            </p:txEl>
                                          </p:spTgt>
                                        </p:tgtEl>
                                        <p:attrNameLst>
                                          <p:attrName>style.visibility</p:attrName>
                                        </p:attrNameLst>
                                      </p:cBhvr>
                                      <p:to>
                                        <p:strVal val="visible"/>
                                      </p:to>
                                    </p:set>
                                    <p:animEffect transition="in" filter="fade">
                                      <p:cBhvr>
                                        <p:cTn id="142" dur="500"/>
                                        <p:tgtEl>
                                          <p:spTgt spid="4">
                                            <p:txEl>
                                              <p:pRg st="27" end="2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062" y="120426"/>
            <a:ext cx="10515600" cy="613669"/>
          </a:xfrm>
        </p:spPr>
        <p:txBody>
          <a:bodyPr>
            <a:normAutofit fontScale="90000"/>
          </a:bodyPr>
          <a:lstStyle/>
          <a:p>
            <a:r>
              <a:rPr lang="en-US" b="1" dirty="0">
                <a:solidFill>
                  <a:schemeClr val="tx1"/>
                </a:solidFill>
                <a:latin typeface="Cambria" panose="02040503050406030204" pitchFamily="18" charset="0"/>
                <a:ea typeface="Cambria" panose="02040503050406030204" pitchFamily="18" charset="0"/>
              </a:rPr>
              <a:t>Cursor</a:t>
            </a:r>
          </a:p>
        </p:txBody>
      </p:sp>
      <p:sp>
        <p:nvSpPr>
          <p:cNvPr id="8" name="TextBox 7">
            <a:extLst>
              <a:ext uri="{FF2B5EF4-FFF2-40B4-BE49-F238E27FC236}">
                <a16:creationId xmlns="" xmlns:a16="http://schemas.microsoft.com/office/drawing/2014/main" id="{7A0D4BFC-A587-4F4E-8892-95441F217B6D}"/>
              </a:ext>
            </a:extLst>
          </p:cNvPr>
          <p:cNvSpPr txBox="1"/>
          <p:nvPr/>
        </p:nvSpPr>
        <p:spPr>
          <a:xfrm>
            <a:off x="206062" y="1003365"/>
            <a:ext cx="11489549" cy="5632311"/>
          </a:xfrm>
          <a:prstGeom prst="rect">
            <a:avLst/>
          </a:prstGeom>
          <a:noFill/>
        </p:spPr>
        <p:txBody>
          <a:bodyPr wrap="square">
            <a:spAutoFit/>
          </a:bodyPr>
          <a:lstStyle/>
          <a:p>
            <a:pPr marL="342900" indent="-342900" algn="just" eaLnBrk="1" hangingPunct="1">
              <a:buFont typeface="Wingdings" panose="05000000000000000000" pitchFamily="2" charset="2"/>
              <a:buChar char="Ø"/>
            </a:pPr>
            <a:r>
              <a:rPr lang="en-US" altLang="en-US" sz="2400" dirty="0">
                <a:latin typeface="Cambria" panose="02040503050406030204" pitchFamily="18" charset="0"/>
                <a:ea typeface="Cambria" panose="02040503050406030204" pitchFamily="18" charset="0"/>
              </a:rPr>
              <a:t>A cursor is a private set of records</a:t>
            </a:r>
            <a:r>
              <a:rPr lang="en-US" altLang="en-US" sz="2400" dirty="0" smtClean="0">
                <a:latin typeface="Cambria" panose="02040503050406030204" pitchFamily="18" charset="0"/>
                <a:ea typeface="Cambria" panose="02040503050406030204" pitchFamily="18" charset="0"/>
              </a:rPr>
              <a:t>.</a:t>
            </a:r>
          </a:p>
          <a:p>
            <a:pPr marL="342900" indent="-342900" algn="just" eaLnBrk="1" hangingPunct="1">
              <a:buFont typeface="Wingdings" panose="05000000000000000000" pitchFamily="2" charset="2"/>
              <a:buChar char="Ø"/>
            </a:pPr>
            <a:endParaRPr lang="en-US" altLang="en-US" sz="2400" dirty="0" smtClean="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sz="2400" dirty="0">
                <a:latin typeface="Cambria" panose="02040503050406030204" pitchFamily="18" charset="0"/>
                <a:ea typeface="Cambria" panose="02040503050406030204" pitchFamily="18" charset="0"/>
              </a:rPr>
              <a:t>A cursor is a pointer that points to a result of a query. </a:t>
            </a:r>
            <a:endParaRPr lang="en-US" alt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endParaRPr lang="en-US" alt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altLang="en-US" sz="2400" dirty="0">
                <a:latin typeface="Cambria" panose="02040503050406030204" pitchFamily="18" charset="0"/>
                <a:ea typeface="Cambria" panose="02040503050406030204" pitchFamily="18" charset="0"/>
              </a:rPr>
              <a:t>A cursor is a temporary work area created in the system memory when a SQL statement is executed. A cursor contains information on a select statement and the rows of data accessed by it.</a:t>
            </a:r>
          </a:p>
          <a:p>
            <a:pPr marL="342900" indent="-342900" algn="just">
              <a:buFont typeface="Wingdings" panose="05000000000000000000" pitchFamily="2" charset="2"/>
              <a:buChar char="Ø"/>
            </a:pPr>
            <a:endParaRPr lang="en-US" alt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altLang="en-US" sz="2400" dirty="0">
                <a:latin typeface="Cambria" panose="02040503050406030204" pitchFamily="18" charset="0"/>
                <a:ea typeface="Cambria" panose="02040503050406030204" pitchFamily="18" charset="0"/>
              </a:rPr>
              <a:t>This temporary work area is used to store the data retrieved from the database, and manipulate this data. A cursor can hold more than one row, but can process only one row at a time. The set of rows the cursor holds is called the </a:t>
            </a:r>
            <a:r>
              <a:rPr lang="en-US" altLang="en-US" sz="2400" i="1" dirty="0">
                <a:latin typeface="Cambria" panose="02040503050406030204" pitchFamily="18" charset="0"/>
                <a:ea typeface="Cambria" panose="02040503050406030204" pitchFamily="18" charset="0"/>
              </a:rPr>
              <a:t>active </a:t>
            </a:r>
            <a:r>
              <a:rPr lang="en-US" altLang="en-US" sz="2400" dirty="0">
                <a:latin typeface="Cambria" panose="02040503050406030204" pitchFamily="18" charset="0"/>
                <a:ea typeface="Cambria" panose="02040503050406030204" pitchFamily="18" charset="0"/>
              </a:rPr>
              <a:t>set.</a:t>
            </a:r>
          </a:p>
          <a:p>
            <a:pPr marL="342900" indent="-342900" algn="just">
              <a:buFont typeface="Wingdings" panose="05000000000000000000" pitchFamily="2" charset="2"/>
              <a:buChar char="Ø"/>
            </a:pPr>
            <a:endParaRPr lang="en-US" altLang="en-US" sz="2400" dirty="0">
              <a:latin typeface="Cambria" panose="02040503050406030204" pitchFamily="18" charset="0"/>
              <a:ea typeface="Cambria" panose="02040503050406030204" pitchFamily="18" charset="0"/>
            </a:endParaRPr>
          </a:p>
          <a:p>
            <a:pPr marL="342900" indent="-342900" algn="just">
              <a:buFont typeface="Wingdings" panose="05000000000000000000" pitchFamily="2" charset="2"/>
              <a:buChar char="Ø"/>
            </a:pPr>
            <a:r>
              <a:rPr lang="en-US" altLang="en-US" sz="2400" dirty="0">
                <a:latin typeface="Cambria" panose="02040503050406030204" pitchFamily="18" charset="0"/>
                <a:ea typeface="Cambria" panose="02040503050406030204" pitchFamily="18" charset="0"/>
              </a:rPr>
              <a:t>There are 2 types of Cursors:</a:t>
            </a:r>
          </a:p>
          <a:p>
            <a:pPr marL="457200" indent="-457200" algn="just">
              <a:buAutoNum type="arabicPeriod"/>
            </a:pPr>
            <a:r>
              <a:rPr lang="en-US" altLang="en-US" sz="2400" dirty="0">
                <a:latin typeface="Cambria" panose="02040503050406030204" pitchFamily="18" charset="0"/>
                <a:ea typeface="Cambria" panose="02040503050406030204" pitchFamily="18" charset="0"/>
              </a:rPr>
              <a:t>Implicit Cursor: Created automatically for every query in SQL.</a:t>
            </a:r>
          </a:p>
          <a:p>
            <a:pPr marL="457200" indent="-457200" algn="just">
              <a:buAutoNum type="arabicPeriod"/>
            </a:pPr>
            <a:r>
              <a:rPr lang="en-US" altLang="en-US" sz="2400" dirty="0">
                <a:latin typeface="Cambria" panose="02040503050406030204" pitchFamily="18" charset="0"/>
                <a:ea typeface="Cambria" panose="02040503050406030204" pitchFamily="18" charset="0"/>
              </a:rPr>
              <a:t>Explicit Cursor: Created manually by the programmer.</a:t>
            </a:r>
          </a:p>
        </p:txBody>
      </p:sp>
    </p:spTree>
    <p:extLst>
      <p:ext uri="{BB962C8B-B14F-4D97-AF65-F5344CB8AC3E}">
        <p14:creationId xmlns:p14="http://schemas.microsoft.com/office/powerpoint/2010/main" val="182558615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a:t>PL / SQL Cursor</a:t>
            </a:r>
          </a:p>
        </p:txBody>
      </p:sp>
      <p:sp>
        <p:nvSpPr>
          <p:cNvPr id="3" name="Content Placeholder 2"/>
          <p:cNvSpPr>
            <a:spLocks noGrp="1"/>
          </p:cNvSpPr>
          <p:nvPr>
            <p:ph idx="1"/>
          </p:nvPr>
        </p:nvSpPr>
        <p:spPr>
          <a:xfrm>
            <a:off x="131180" y="863444"/>
            <a:ext cx="11660486" cy="5590565"/>
          </a:xfrm>
        </p:spPr>
        <p:txBody>
          <a:bodyPr/>
          <a:lstStyle/>
          <a:p>
            <a:r>
              <a:rPr lang="en-US" dirty="0"/>
              <a:t>A cursor is a pointer that points to a result of a query. </a:t>
            </a:r>
            <a:endParaRPr lang="en-US" dirty="0" smtClean="0"/>
          </a:p>
          <a:p>
            <a:r>
              <a:rPr lang="en-US" dirty="0" smtClean="0"/>
              <a:t>PL/SQL </a:t>
            </a:r>
            <a:r>
              <a:rPr lang="en-US" dirty="0"/>
              <a:t>has two types of </a:t>
            </a:r>
            <a:r>
              <a:rPr lang="en-US" dirty="0" smtClean="0"/>
              <a:t>cursors</a:t>
            </a:r>
          </a:p>
          <a:p>
            <a:pPr lvl="1"/>
            <a:r>
              <a:rPr lang="en-US" dirty="0" smtClean="0"/>
              <a:t>implicit </a:t>
            </a:r>
            <a:r>
              <a:rPr lang="en-US" dirty="0"/>
              <a:t>cursors </a:t>
            </a:r>
            <a:endParaRPr lang="en-US" dirty="0" smtClean="0"/>
          </a:p>
          <a:p>
            <a:pPr lvl="2"/>
            <a:r>
              <a:rPr lang="en-US" dirty="0"/>
              <a:t>Whenever Oracle executes an SQL statement such as </a:t>
            </a:r>
            <a:r>
              <a:rPr lang="en-US" dirty="0">
                <a:hlinkClick r:id="rId2"/>
              </a:rPr>
              <a:t>SELECT INTO</a:t>
            </a:r>
            <a:r>
              <a:rPr lang="en-US" dirty="0"/>
              <a:t>, </a:t>
            </a:r>
            <a:r>
              <a:rPr lang="en-US" dirty="0">
                <a:hlinkClick r:id="rId3"/>
              </a:rPr>
              <a:t>INSERT</a:t>
            </a:r>
            <a:r>
              <a:rPr lang="en-US" dirty="0"/>
              <a:t>, </a:t>
            </a:r>
            <a:r>
              <a:rPr lang="en-US" dirty="0">
                <a:hlinkClick r:id="rId4"/>
              </a:rPr>
              <a:t>UPDATE</a:t>
            </a:r>
            <a:r>
              <a:rPr lang="en-US" dirty="0"/>
              <a:t>, and </a:t>
            </a:r>
            <a:r>
              <a:rPr lang="en-US" dirty="0">
                <a:hlinkClick r:id="rId5"/>
              </a:rPr>
              <a:t>DELETE</a:t>
            </a:r>
            <a:r>
              <a:rPr lang="en-US" dirty="0"/>
              <a:t>, it automatically creates an implicit cursor.</a:t>
            </a:r>
            <a:endParaRPr lang="en-US" dirty="0" smtClean="0"/>
          </a:p>
          <a:p>
            <a:pPr lvl="1"/>
            <a:r>
              <a:rPr lang="en-US" dirty="0" smtClean="0"/>
              <a:t>explicit </a:t>
            </a:r>
            <a:r>
              <a:rPr lang="en-US" dirty="0"/>
              <a:t>cursors</a:t>
            </a:r>
            <a:r>
              <a:rPr lang="en-US" dirty="0" smtClean="0"/>
              <a:t>.</a:t>
            </a:r>
          </a:p>
          <a:p>
            <a:pPr lvl="2"/>
            <a:r>
              <a:rPr lang="en-US" dirty="0"/>
              <a:t>An explicit cursor is a </a:t>
            </a:r>
            <a:r>
              <a:rPr lang="en-US" dirty="0">
                <a:hlinkClick r:id="rId6"/>
              </a:rPr>
              <a:t>SELECT</a:t>
            </a:r>
            <a:r>
              <a:rPr lang="en-US" dirty="0"/>
              <a:t> statement declared explicitly in the declaration section of the current block or a package specification.</a:t>
            </a:r>
            <a:endParaRPr lang="en-US" dirty="0" smtClean="0"/>
          </a:p>
        </p:txBody>
      </p:sp>
    </p:spTree>
    <p:extLst>
      <p:ext uri="{BB962C8B-B14F-4D97-AF65-F5344CB8AC3E}">
        <p14:creationId xmlns:p14="http://schemas.microsoft.com/office/powerpoint/2010/main" val="2056408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 xmlns:a16="http://schemas.microsoft.com/office/drawing/2014/main" id="{FD058B86-FCC2-4E26-8D41-35FBD883B953}"/>
              </a:ext>
            </a:extLst>
          </p:cNvPr>
          <p:cNvSpPr txBox="1">
            <a:spLocks noChangeArrowheads="1"/>
          </p:cNvSpPr>
          <p:nvPr/>
        </p:nvSpPr>
        <p:spPr>
          <a:xfrm>
            <a:off x="444964" y="734095"/>
            <a:ext cx="7772400" cy="1143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r>
              <a:rPr lang="en-US" altLang="en-US" sz="2800" b="1" dirty="0">
                <a:solidFill>
                  <a:schemeClr val="tx1"/>
                </a:solidFill>
                <a:latin typeface="Cambria" panose="02040503050406030204" pitchFamily="18" charset="0"/>
                <a:ea typeface="Cambria" panose="02040503050406030204" pitchFamily="18" charset="0"/>
              </a:rPr>
              <a:t>Cursor Attributes</a:t>
            </a:r>
          </a:p>
        </p:txBody>
      </p:sp>
      <p:sp>
        <p:nvSpPr>
          <p:cNvPr id="5" name="Rectangle 3">
            <a:extLst>
              <a:ext uri="{FF2B5EF4-FFF2-40B4-BE49-F238E27FC236}">
                <a16:creationId xmlns="" xmlns:a16="http://schemas.microsoft.com/office/drawing/2014/main" id="{A4609736-E2FA-478C-9C69-CC5A2D94D160}"/>
              </a:ext>
            </a:extLst>
          </p:cNvPr>
          <p:cNvSpPr txBox="1">
            <a:spLocks noChangeArrowheads="1"/>
          </p:cNvSpPr>
          <p:nvPr/>
        </p:nvSpPr>
        <p:spPr>
          <a:xfrm>
            <a:off x="444964" y="1877095"/>
            <a:ext cx="8038011" cy="411480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altLang="en-US" sz="2400" dirty="0" err="1">
                <a:solidFill>
                  <a:schemeClr val="tx1"/>
                </a:solidFill>
                <a:latin typeface="Cambria" panose="02040503050406030204" pitchFamily="18" charset="0"/>
                <a:ea typeface="Cambria" panose="02040503050406030204" pitchFamily="18" charset="0"/>
              </a:rPr>
              <a:t>cursorname%ROWCOUNT</a:t>
            </a:r>
            <a:r>
              <a:rPr lang="en-US" altLang="en-US" sz="2400" dirty="0">
                <a:solidFill>
                  <a:schemeClr val="tx1"/>
                </a:solidFill>
                <a:latin typeface="Cambria" panose="02040503050406030204" pitchFamily="18" charset="0"/>
                <a:ea typeface="Cambria" panose="02040503050406030204" pitchFamily="18" charset="0"/>
              </a:rPr>
              <a:t>	        Rows returned so far</a:t>
            </a:r>
          </a:p>
          <a:p>
            <a:pPr marL="0" indent="0">
              <a:buNone/>
            </a:pPr>
            <a:r>
              <a:rPr lang="en-US" altLang="en-US" sz="2400" dirty="0" err="1">
                <a:solidFill>
                  <a:schemeClr val="tx1"/>
                </a:solidFill>
                <a:latin typeface="Cambria" panose="02040503050406030204" pitchFamily="18" charset="0"/>
                <a:ea typeface="Cambria" panose="02040503050406030204" pitchFamily="18" charset="0"/>
              </a:rPr>
              <a:t>cursorname%FOUND</a:t>
            </a:r>
            <a:r>
              <a:rPr lang="en-US" altLang="en-US" sz="2400" dirty="0">
                <a:solidFill>
                  <a:schemeClr val="tx1"/>
                </a:solidFill>
                <a:latin typeface="Cambria" panose="02040503050406030204" pitchFamily="18" charset="0"/>
                <a:ea typeface="Cambria" panose="02040503050406030204" pitchFamily="18" charset="0"/>
              </a:rPr>
              <a:t>	        One or more rows retrieved</a:t>
            </a:r>
          </a:p>
          <a:p>
            <a:pPr marL="0" indent="0">
              <a:buNone/>
            </a:pPr>
            <a:r>
              <a:rPr lang="en-US" altLang="en-US" sz="2400" dirty="0" err="1">
                <a:solidFill>
                  <a:schemeClr val="tx1"/>
                </a:solidFill>
                <a:latin typeface="Cambria" panose="02040503050406030204" pitchFamily="18" charset="0"/>
                <a:ea typeface="Cambria" panose="02040503050406030204" pitchFamily="18" charset="0"/>
              </a:rPr>
              <a:t>cursorname%NOTFOUND</a:t>
            </a:r>
            <a:r>
              <a:rPr lang="en-US" altLang="en-US" sz="2400" dirty="0">
                <a:solidFill>
                  <a:schemeClr val="tx1"/>
                </a:solidFill>
                <a:latin typeface="Cambria" panose="02040503050406030204" pitchFamily="18" charset="0"/>
                <a:ea typeface="Cambria" panose="02040503050406030204" pitchFamily="18" charset="0"/>
              </a:rPr>
              <a:t>	        No rows found</a:t>
            </a:r>
          </a:p>
          <a:p>
            <a:pPr marL="0" indent="0">
              <a:buNone/>
            </a:pPr>
            <a:r>
              <a:rPr lang="en-US" altLang="en-US" sz="2400" dirty="0" err="1">
                <a:solidFill>
                  <a:schemeClr val="tx1"/>
                </a:solidFill>
                <a:latin typeface="Cambria" panose="02040503050406030204" pitchFamily="18" charset="0"/>
                <a:ea typeface="Cambria" panose="02040503050406030204" pitchFamily="18" charset="0"/>
              </a:rPr>
              <a:t>Cursorname%ISOPEN</a:t>
            </a:r>
            <a:r>
              <a:rPr lang="en-US" altLang="en-US" sz="2400" dirty="0">
                <a:solidFill>
                  <a:schemeClr val="tx1"/>
                </a:solidFill>
                <a:latin typeface="Cambria" panose="02040503050406030204" pitchFamily="18" charset="0"/>
                <a:ea typeface="Cambria" panose="02040503050406030204" pitchFamily="18" charset="0"/>
              </a:rPr>
              <a:t>                    Is the cursor open</a:t>
            </a:r>
          </a:p>
          <a:p>
            <a:endParaRPr lang="en-US" altLang="en-US" sz="2400" dirty="0">
              <a:solidFill>
                <a:schemeClr val="tx1"/>
              </a:solidFill>
              <a:latin typeface="Cambria" panose="02040503050406030204" pitchFamily="18" charset="0"/>
              <a:ea typeface="Cambria" panose="02040503050406030204" pitchFamily="18" charset="0"/>
            </a:endParaRPr>
          </a:p>
          <a:p>
            <a:pPr>
              <a:buFontTx/>
              <a:buNone/>
            </a:pPr>
            <a:endParaRPr lang="en-US" altLang="en-US" sz="2400" dirty="0">
              <a:solidFill>
                <a:schemeClr val="tx1"/>
              </a:solidFill>
              <a:latin typeface="Cambria" panose="02040503050406030204" pitchFamily="18" charset="0"/>
              <a:ea typeface="Cambria" panose="02040503050406030204" pitchFamily="18" charset="0"/>
            </a:endParaRPr>
          </a:p>
        </p:txBody>
      </p:sp>
      <p:sp>
        <p:nvSpPr>
          <p:cNvPr id="6" name="Title 1"/>
          <p:cNvSpPr txBox="1">
            <a:spLocks/>
          </p:cNvSpPr>
          <p:nvPr/>
        </p:nvSpPr>
        <p:spPr>
          <a:xfrm>
            <a:off x="206062" y="120426"/>
            <a:ext cx="10515600" cy="613669"/>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Cursor</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91977411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 xmlns:a16="http://schemas.microsoft.com/office/drawing/2014/main" id="{FD058B86-FCC2-4E26-8D41-35FBD883B953}"/>
              </a:ext>
            </a:extLst>
          </p:cNvPr>
          <p:cNvSpPr txBox="1">
            <a:spLocks noChangeArrowheads="1"/>
          </p:cNvSpPr>
          <p:nvPr/>
        </p:nvSpPr>
        <p:spPr>
          <a:xfrm>
            <a:off x="1050271" y="1155695"/>
            <a:ext cx="7772400" cy="1143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r>
              <a:rPr lang="en-US" altLang="en-US" sz="2800" b="1" dirty="0">
                <a:solidFill>
                  <a:schemeClr val="tx1"/>
                </a:solidFill>
                <a:latin typeface="Cambria" panose="02040503050406030204" pitchFamily="18" charset="0"/>
                <a:ea typeface="Cambria" panose="02040503050406030204" pitchFamily="18" charset="0"/>
              </a:rPr>
              <a:t>Explicit Cursor</a:t>
            </a:r>
          </a:p>
        </p:txBody>
      </p:sp>
      <p:sp>
        <p:nvSpPr>
          <p:cNvPr id="8" name="Rectangle 3">
            <a:extLst>
              <a:ext uri="{FF2B5EF4-FFF2-40B4-BE49-F238E27FC236}">
                <a16:creationId xmlns="" xmlns:a16="http://schemas.microsoft.com/office/drawing/2014/main" id="{EEC40E92-0C0F-46C4-88C2-1DFE6A866325}"/>
              </a:ext>
            </a:extLst>
          </p:cNvPr>
          <p:cNvSpPr txBox="1">
            <a:spLocks noChangeArrowheads="1"/>
          </p:cNvSpPr>
          <p:nvPr/>
        </p:nvSpPr>
        <p:spPr bwMode="auto">
          <a:xfrm>
            <a:off x="1050271" y="2298695"/>
            <a:ext cx="7772400"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342900" marR="0" lvl="0" indent="-342900" algn="l" defTabSz="914400" rtl="0" eaLnBrk="1" fontAlgn="base" latinLnBrk="0" hangingPunct="1">
              <a:lnSpc>
                <a:spcPct val="100000"/>
              </a:lnSpc>
              <a:spcBef>
                <a:spcPct val="20000"/>
              </a:spcBef>
              <a:spcAft>
                <a:spcPct val="0"/>
              </a:spcAft>
              <a:buClrTx/>
              <a:buSzTx/>
              <a:buFontTx/>
              <a:buChar char="•"/>
              <a:tabLst/>
              <a:defRPr/>
            </a:pPr>
            <a:r>
              <a:rPr kumimoji="0" lang="en-US" altLang="en-US" sz="24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Declare the cursor</a:t>
            </a:r>
          </a:p>
          <a:p>
            <a:pPr marL="342900" marR="0" lvl="0" indent="-342900" algn="l" defTabSz="914400" rtl="0" eaLnBrk="1" fontAlgn="base" latinLnBrk="0" hangingPunct="1">
              <a:lnSpc>
                <a:spcPct val="100000"/>
              </a:lnSpc>
              <a:spcBef>
                <a:spcPct val="20000"/>
              </a:spcBef>
              <a:spcAft>
                <a:spcPct val="0"/>
              </a:spcAft>
              <a:buClrTx/>
              <a:buSzTx/>
              <a:buFontTx/>
              <a:buChar char="•"/>
              <a:tabLst/>
              <a:defRPr/>
            </a:pPr>
            <a:r>
              <a:rPr kumimoji="0" lang="en-US" altLang="en-US" sz="24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Open the cursor</a:t>
            </a:r>
          </a:p>
          <a:p>
            <a:pPr marL="342900" marR="0" lvl="0" indent="-342900" algn="l" defTabSz="914400" rtl="0" eaLnBrk="1" fontAlgn="base" latinLnBrk="0" hangingPunct="1">
              <a:lnSpc>
                <a:spcPct val="100000"/>
              </a:lnSpc>
              <a:spcBef>
                <a:spcPct val="20000"/>
              </a:spcBef>
              <a:spcAft>
                <a:spcPct val="0"/>
              </a:spcAft>
              <a:buClrTx/>
              <a:buSzTx/>
              <a:buFontTx/>
              <a:buChar char="•"/>
              <a:tabLst/>
              <a:defRPr/>
            </a:pPr>
            <a:r>
              <a:rPr kumimoji="0" lang="en-US" altLang="en-US" sz="24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Fetch a row</a:t>
            </a:r>
          </a:p>
          <a:p>
            <a:pPr marL="342900" marR="0" lvl="0" indent="-342900" algn="l" defTabSz="914400" rtl="0" eaLnBrk="1" fontAlgn="base" latinLnBrk="0" hangingPunct="1">
              <a:lnSpc>
                <a:spcPct val="100000"/>
              </a:lnSpc>
              <a:spcBef>
                <a:spcPct val="20000"/>
              </a:spcBef>
              <a:spcAft>
                <a:spcPct val="0"/>
              </a:spcAft>
              <a:buClrTx/>
              <a:buSzTx/>
              <a:buFontTx/>
              <a:buChar char="•"/>
              <a:tabLst/>
              <a:defRPr/>
            </a:pPr>
            <a:r>
              <a:rPr kumimoji="0" lang="en-US" altLang="en-US" sz="24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Test for end of cursor</a:t>
            </a:r>
          </a:p>
          <a:p>
            <a:pPr marL="342900" marR="0" lvl="0" indent="-342900" algn="l" defTabSz="914400" rtl="0" eaLnBrk="1" fontAlgn="base" latinLnBrk="0" hangingPunct="1">
              <a:lnSpc>
                <a:spcPct val="100000"/>
              </a:lnSpc>
              <a:spcBef>
                <a:spcPct val="20000"/>
              </a:spcBef>
              <a:spcAft>
                <a:spcPct val="0"/>
              </a:spcAft>
              <a:buClrTx/>
              <a:buSzTx/>
              <a:buFontTx/>
              <a:buChar char="•"/>
              <a:tabLst/>
              <a:defRPr/>
            </a:pPr>
            <a:r>
              <a:rPr kumimoji="0" lang="en-US" altLang="en-US" sz="2400" b="0"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Close the cursor</a:t>
            </a:r>
          </a:p>
        </p:txBody>
      </p:sp>
      <p:sp>
        <p:nvSpPr>
          <p:cNvPr id="3" name="Line 5">
            <a:extLst>
              <a:ext uri="{FF2B5EF4-FFF2-40B4-BE49-F238E27FC236}">
                <a16:creationId xmlns="" xmlns:a16="http://schemas.microsoft.com/office/drawing/2014/main" id="{90BE2E07-F91E-4D4D-8B73-7FAA7D38545D}"/>
              </a:ext>
            </a:extLst>
          </p:cNvPr>
          <p:cNvSpPr>
            <a:spLocks noChangeShapeType="1"/>
          </p:cNvSpPr>
          <p:nvPr/>
        </p:nvSpPr>
        <p:spPr bwMode="auto">
          <a:xfrm>
            <a:off x="4387832" y="3850781"/>
            <a:ext cx="6858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1" name="Line 6">
            <a:extLst>
              <a:ext uri="{FF2B5EF4-FFF2-40B4-BE49-F238E27FC236}">
                <a16:creationId xmlns="" xmlns:a16="http://schemas.microsoft.com/office/drawing/2014/main" id="{509D149E-DF04-4EC9-AA33-A76EF7695DFC}"/>
              </a:ext>
            </a:extLst>
          </p:cNvPr>
          <p:cNvSpPr>
            <a:spLocks noChangeShapeType="1"/>
          </p:cNvSpPr>
          <p:nvPr/>
        </p:nvSpPr>
        <p:spPr bwMode="auto">
          <a:xfrm flipV="1">
            <a:off x="5073632" y="3432769"/>
            <a:ext cx="0" cy="418011"/>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 name="Line 7">
            <a:extLst>
              <a:ext uri="{FF2B5EF4-FFF2-40B4-BE49-F238E27FC236}">
                <a16:creationId xmlns="" xmlns:a16="http://schemas.microsoft.com/office/drawing/2014/main" id="{25C52E7C-81F3-4A31-BC17-7F96E5C93991}"/>
              </a:ext>
            </a:extLst>
          </p:cNvPr>
          <p:cNvSpPr>
            <a:spLocks noChangeShapeType="1"/>
          </p:cNvSpPr>
          <p:nvPr/>
        </p:nvSpPr>
        <p:spPr bwMode="auto">
          <a:xfrm flipV="1">
            <a:off x="3321032" y="3432770"/>
            <a:ext cx="1752600" cy="0"/>
          </a:xfrm>
          <a:prstGeom prst="line">
            <a:avLst/>
          </a:prstGeom>
          <a:noFill/>
          <a:ln w="38100">
            <a:solidFill>
              <a:schemeClr val="tx1"/>
            </a:solidFill>
            <a:round/>
            <a:headEnd type="triangle" w="lg" len="lg"/>
            <a:tailEnd/>
          </a:ln>
          <a:extLst>
            <a:ext uri="{909E8E84-426E-40DD-AFC4-6F175D3DCCD1}">
              <a14:hiddenFill xmlns:a14="http://schemas.microsoft.com/office/drawing/2010/main">
                <a:noFill/>
              </a14:hiddenFill>
            </a:ext>
          </a:extLst>
        </p:spPr>
        <p:txBody>
          <a:bodyPr/>
          <a:lstStyle/>
          <a:p>
            <a:endParaRPr lang="en-US"/>
          </a:p>
        </p:txBody>
      </p:sp>
      <p:sp>
        <p:nvSpPr>
          <p:cNvPr id="9" name="Title 1"/>
          <p:cNvSpPr txBox="1">
            <a:spLocks/>
          </p:cNvSpPr>
          <p:nvPr/>
        </p:nvSpPr>
        <p:spPr>
          <a:xfrm>
            <a:off x="206062" y="120426"/>
            <a:ext cx="10515600" cy="613669"/>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Cursor</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7820469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 xmlns:a16="http://schemas.microsoft.com/office/drawing/2014/main" id="{FD058B86-FCC2-4E26-8D41-35FBD883B953}"/>
              </a:ext>
            </a:extLst>
          </p:cNvPr>
          <p:cNvSpPr txBox="1">
            <a:spLocks noChangeArrowheads="1"/>
          </p:cNvSpPr>
          <p:nvPr/>
        </p:nvSpPr>
        <p:spPr>
          <a:xfrm>
            <a:off x="206062" y="834244"/>
            <a:ext cx="9520522" cy="5525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r>
              <a:rPr lang="en-US" altLang="en-US" sz="2800" b="1" dirty="0">
                <a:solidFill>
                  <a:schemeClr val="tx1"/>
                </a:solidFill>
                <a:latin typeface="Cambria" panose="02040503050406030204" pitchFamily="18" charset="0"/>
                <a:ea typeface="Cambria" panose="02040503050406030204" pitchFamily="18" charset="0"/>
              </a:rPr>
              <a:t>Explicit Cursor Example</a:t>
            </a:r>
          </a:p>
        </p:txBody>
      </p:sp>
      <p:sp>
        <p:nvSpPr>
          <p:cNvPr id="10" name="Rectangle 3">
            <a:extLst>
              <a:ext uri="{FF2B5EF4-FFF2-40B4-BE49-F238E27FC236}">
                <a16:creationId xmlns="" xmlns:a16="http://schemas.microsoft.com/office/drawing/2014/main" id="{66D138C5-EAE3-4B48-A140-37133E1586F2}"/>
              </a:ext>
            </a:extLst>
          </p:cNvPr>
          <p:cNvSpPr txBox="1">
            <a:spLocks noChangeArrowheads="1"/>
          </p:cNvSpPr>
          <p:nvPr/>
        </p:nvSpPr>
        <p:spPr bwMode="auto">
          <a:xfrm>
            <a:off x="447726" y="1432524"/>
            <a:ext cx="9520522" cy="6059424"/>
          </a:xfrm>
          <a:prstGeom prst="rect">
            <a:avLst/>
          </a:prstGeom>
          <a:noFill/>
          <a:ln>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DECLARE</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  CURSOR </a:t>
            </a:r>
            <a:r>
              <a:rPr kumimoji="0" lang="en-US" altLang="en-US" sz="2000" b="1" i="0" u="none" strike="noStrike" kern="0" cap="none" spc="0" normalizeH="0" baseline="0" noProof="0" dirty="0" err="1">
                <a:ln>
                  <a:noFill/>
                </a:ln>
                <a:solidFill>
                  <a:srgbClr val="C00000"/>
                </a:solidFill>
                <a:effectLst/>
                <a:uLnTx/>
                <a:uFillTx/>
                <a:latin typeface="Cambria" panose="02040503050406030204" pitchFamily="18" charset="0"/>
                <a:ea typeface="Cambria" panose="02040503050406030204" pitchFamily="18" charset="0"/>
              </a:rPr>
              <a:t>account_cursor</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 IS SELECT * from account;</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r>
              <a:rPr kumimoji="0" lang="en-US" altLang="en-US" sz="2000" b="1"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acc</a:t>
            </a: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r>
              <a:rPr kumimoji="0" lang="en-US" altLang="en-US" sz="2000" b="1"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account%rowtype</a:t>
            </a: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a:t>
            </a:r>
            <a:endParaRPr lang="en-US" altLang="en-US" sz="2000" b="1" kern="0" dirty="0">
              <a:solidFill>
                <a:srgbClr val="000000"/>
              </a:solidFill>
              <a:latin typeface="Cambria" panose="02040503050406030204" pitchFamily="18" charset="0"/>
              <a:ea typeface="Cambria" panose="02040503050406030204" pitchFamily="18" charset="0"/>
            </a:endParaRP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BEGIN</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DBMS_OUTPUT.PUT_LINE ('******************');</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OPEN </a:t>
            </a:r>
            <a:r>
              <a:rPr kumimoji="0" lang="en-US" altLang="en-US" sz="2000" b="1" i="0" u="none" strike="noStrike" kern="0" cap="none" spc="0" normalizeH="0" baseline="0" noProof="0" dirty="0" err="1">
                <a:ln>
                  <a:noFill/>
                </a:ln>
                <a:solidFill>
                  <a:srgbClr val="C00000"/>
                </a:solidFill>
                <a:effectLst/>
                <a:uLnTx/>
                <a:uFillTx/>
                <a:latin typeface="Cambria" panose="02040503050406030204" pitchFamily="18" charset="0"/>
                <a:ea typeface="Cambria" panose="02040503050406030204" pitchFamily="18" charset="0"/>
              </a:rPr>
              <a:t>account_cursor</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FETCH </a:t>
            </a:r>
            <a:r>
              <a:rPr kumimoji="0" lang="en-US" altLang="en-US" sz="2000" b="1" i="0" u="none" strike="noStrike" kern="0" cap="none" spc="0" normalizeH="0" baseline="0" noProof="0" dirty="0" err="1">
                <a:ln>
                  <a:noFill/>
                </a:ln>
                <a:solidFill>
                  <a:srgbClr val="C00000"/>
                </a:solidFill>
                <a:effectLst/>
                <a:uLnTx/>
                <a:uFillTx/>
                <a:latin typeface="Cambria" panose="02040503050406030204" pitchFamily="18" charset="0"/>
                <a:ea typeface="Cambria" panose="02040503050406030204" pitchFamily="18" charset="0"/>
              </a:rPr>
              <a:t>account_cursor</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 into acc;</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WHILE </a:t>
            </a:r>
            <a:r>
              <a:rPr kumimoji="0" lang="en-US" altLang="en-US" sz="2000" b="1" i="0" u="none" strike="noStrike" kern="0" cap="none" spc="0" normalizeH="0" baseline="0" noProof="0" dirty="0" err="1">
                <a:ln>
                  <a:noFill/>
                </a:ln>
                <a:solidFill>
                  <a:srgbClr val="C00000"/>
                </a:solidFill>
                <a:effectLst/>
                <a:uLnTx/>
                <a:uFillTx/>
                <a:latin typeface="Cambria" panose="02040503050406030204" pitchFamily="18" charset="0"/>
                <a:ea typeface="Cambria" panose="02040503050406030204" pitchFamily="18" charset="0"/>
              </a:rPr>
              <a:t>account_cursor</a:t>
            </a:r>
            <a:r>
              <a:rPr lang="en-US" altLang="en-US" sz="2000" b="1" kern="0" dirty="0">
                <a:solidFill>
                  <a:srgbClr val="C00000"/>
                </a:solidFill>
                <a:latin typeface="Cambria" panose="02040503050406030204" pitchFamily="18" charset="0"/>
                <a:ea typeface="Cambria" panose="02040503050406030204" pitchFamily="18" charset="0"/>
              </a:rPr>
              <a:t> %</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 Found </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LOOP</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DBMS_OUTPUT.PUT_LINE (acc.name);</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DBMS_OUTPUT.PUT_LINE (</a:t>
            </a:r>
            <a:r>
              <a:rPr kumimoji="0" lang="en-US" altLang="en-US" sz="2000" b="1"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acc.city</a:t>
            </a: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DBMS_OUTPUT.PUT_LINE (</a:t>
            </a:r>
            <a:r>
              <a:rPr kumimoji="0" lang="en-US" altLang="en-US" sz="2000" b="1"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acc.balance</a:t>
            </a: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DBMS_OUTPUT.PUT_LINE (</a:t>
            </a:r>
            <a:r>
              <a:rPr kumimoji="0" lang="en-US" altLang="en-US" sz="2000" b="1" i="0" u="none" strike="noStrike" kern="0" cap="none" spc="0" normalizeH="0" baseline="0" noProof="0" dirty="0" err="1">
                <a:ln>
                  <a:noFill/>
                </a:ln>
                <a:solidFill>
                  <a:srgbClr val="000000"/>
                </a:solidFill>
                <a:effectLst/>
                <a:uLnTx/>
                <a:uFillTx/>
                <a:latin typeface="Cambria" panose="02040503050406030204" pitchFamily="18" charset="0"/>
                <a:ea typeface="Cambria" panose="02040503050406030204" pitchFamily="18" charset="0"/>
              </a:rPr>
              <a:t>acc.loan_taken</a:t>
            </a: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a:t>
            </a:r>
          </a:p>
          <a:p>
            <a:pPr marL="342900" marR="0" lvl="0" indent="-342900" algn="l" defTabSz="914400" rtl="0" eaLnBrk="1" fontAlgn="base" latinLnBrk="0" hangingPunct="1">
              <a:lnSpc>
                <a:spcPct val="90000"/>
              </a:lnSpc>
              <a:spcBef>
                <a:spcPts val="0"/>
              </a:spcBef>
              <a:spcAft>
                <a:spcPct val="0"/>
              </a:spcAft>
              <a:buClrTx/>
              <a:buSzTx/>
              <a:buFontTx/>
              <a:buNone/>
              <a:tabLst/>
              <a:defRPr/>
            </a:pPr>
            <a:r>
              <a:rPr lang="en-US" altLang="en-US" sz="2000" b="1" kern="0" dirty="0">
                <a:solidFill>
                  <a:srgbClr val="000000"/>
                </a:solidFill>
                <a:latin typeface="Cambria" panose="02040503050406030204" pitchFamily="18" charset="0"/>
                <a:ea typeface="Cambria" panose="02040503050406030204" pitchFamily="18" charset="0"/>
              </a:rPr>
              <a:t>   </a:t>
            </a: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DBMS_OUTPUT.PUT_LINE ('******************');</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FETCH </a:t>
            </a:r>
            <a:r>
              <a:rPr kumimoji="0" lang="en-US" altLang="en-US" sz="2000" b="1" i="0" u="none" strike="noStrike" kern="0" cap="none" spc="0" normalizeH="0" baseline="0" noProof="0" dirty="0" err="1">
                <a:ln>
                  <a:noFill/>
                </a:ln>
                <a:solidFill>
                  <a:srgbClr val="C00000"/>
                </a:solidFill>
                <a:effectLst/>
                <a:uLnTx/>
                <a:uFillTx/>
                <a:latin typeface="Cambria" panose="02040503050406030204" pitchFamily="18" charset="0"/>
                <a:ea typeface="Cambria" panose="02040503050406030204" pitchFamily="18" charset="0"/>
              </a:rPr>
              <a:t>account_cursor</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 into acc;</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END LOOP;</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  </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CLOSE </a:t>
            </a:r>
            <a:r>
              <a:rPr kumimoji="0" lang="en-US" altLang="en-US" sz="2000" b="1" i="0" u="none" strike="noStrike" kern="0" cap="none" spc="0" normalizeH="0" baseline="0" noProof="0" dirty="0" err="1">
                <a:ln>
                  <a:noFill/>
                </a:ln>
                <a:solidFill>
                  <a:srgbClr val="C00000"/>
                </a:solidFill>
                <a:effectLst/>
                <a:uLnTx/>
                <a:uFillTx/>
                <a:latin typeface="Cambria" panose="02040503050406030204" pitchFamily="18" charset="0"/>
                <a:ea typeface="Cambria" panose="02040503050406030204" pitchFamily="18" charset="0"/>
              </a:rPr>
              <a:t>account_cursor</a:t>
            </a:r>
            <a:r>
              <a:rPr kumimoji="0" lang="en-US" altLang="en-US" sz="2000" b="1" i="0" u="none" strike="noStrike" kern="0" cap="none" spc="0" normalizeH="0" baseline="0" noProof="0" dirty="0">
                <a:ln>
                  <a:noFill/>
                </a:ln>
                <a:solidFill>
                  <a:srgbClr val="C00000"/>
                </a:solidFill>
                <a:effectLst/>
                <a:uLnTx/>
                <a:uFillTx/>
                <a:latin typeface="Cambria" panose="02040503050406030204" pitchFamily="18" charset="0"/>
                <a:ea typeface="Cambria" panose="02040503050406030204" pitchFamily="18" charset="0"/>
              </a:rPr>
              <a:t>;</a:t>
            </a:r>
          </a:p>
          <a:p>
            <a:pPr marL="342900" marR="0" lvl="0" indent="-342900" algn="l" defTabSz="914400" rtl="0" eaLnBrk="1" fontAlgn="base" latinLnBrk="0" hangingPunct="1">
              <a:lnSpc>
                <a:spcPct val="90000"/>
              </a:lnSpc>
              <a:spcBef>
                <a:spcPts val="0"/>
              </a:spcBef>
              <a:spcAft>
                <a:spcPct val="0"/>
              </a:spcAft>
              <a:buClrTx/>
              <a:buSzTx/>
              <a:buFontTx/>
              <a:buNone/>
              <a:tabLst/>
              <a:defRPr/>
            </a:pPr>
            <a:r>
              <a:rPr kumimoji="0" lang="en-US" altLang="en-US" sz="2000" b="1" i="0" u="none" strike="noStrike" kern="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rPr>
              <a:t>END;</a:t>
            </a:r>
          </a:p>
        </p:txBody>
      </p:sp>
      <p:sp>
        <p:nvSpPr>
          <p:cNvPr id="5" name="Title 1"/>
          <p:cNvSpPr txBox="1">
            <a:spLocks/>
          </p:cNvSpPr>
          <p:nvPr/>
        </p:nvSpPr>
        <p:spPr>
          <a:xfrm>
            <a:off x="206062" y="120426"/>
            <a:ext cx="10515600" cy="613669"/>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Cursor</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20621224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Table </a:t>
            </a:r>
            <a:r>
              <a:rPr lang="en-US" sz="3600" dirty="0"/>
              <a:t>SALESMEN </a:t>
            </a:r>
            <a:r>
              <a:rPr lang="en-US" sz="3600" dirty="0" smtClean="0"/>
              <a:t> as per Practical 8 </a:t>
            </a:r>
            <a:endParaRPr lang="en-US" dirty="0"/>
          </a:p>
        </p:txBody>
      </p:sp>
      <p:sp>
        <p:nvSpPr>
          <p:cNvPr id="3" name="Content Placeholder 2"/>
          <p:cNvSpPr>
            <a:spLocks noGrp="1"/>
          </p:cNvSpPr>
          <p:nvPr>
            <p:ph idx="1"/>
          </p:nvPr>
        </p:nvSpPr>
        <p:spPr/>
        <p:txBody>
          <a:bodyPr/>
          <a:lstStyle/>
          <a:p>
            <a:pPr marL="0" indent="0">
              <a:buNone/>
            </a:pPr>
            <a:r>
              <a:rPr lang="en-US" sz="1600" dirty="0"/>
              <a:t>CREATE TABLE SALESMEN (</a:t>
            </a:r>
          </a:p>
          <a:p>
            <a:pPr marL="0" indent="0">
              <a:buNone/>
            </a:pPr>
            <a:r>
              <a:rPr lang="en-US" sz="1600" dirty="0"/>
              <a:t>  SNUM VARCHAR2(6) CONSTRAINT </a:t>
            </a:r>
            <a:r>
              <a:rPr lang="en-US" sz="1600" dirty="0" err="1" smtClean="0"/>
              <a:t>pksnum</a:t>
            </a:r>
            <a:r>
              <a:rPr lang="en-US" sz="1600" dirty="0" smtClean="0"/>
              <a:t> </a:t>
            </a:r>
            <a:r>
              <a:rPr lang="en-US" sz="1600" dirty="0"/>
              <a:t>PRIMARY KEY CHECK (SNUM LIKE 'S%'),</a:t>
            </a:r>
          </a:p>
          <a:p>
            <a:pPr marL="0" indent="0">
              <a:buNone/>
            </a:pPr>
            <a:r>
              <a:rPr lang="en-US" sz="1600" dirty="0"/>
              <a:t>  SNAME VARCHAR2(20) NOT NULL,</a:t>
            </a:r>
          </a:p>
          <a:p>
            <a:pPr marL="0" indent="0">
              <a:buNone/>
            </a:pPr>
            <a:r>
              <a:rPr lang="en-US" sz="1600" dirty="0"/>
              <a:t>  CITY VARCHAR2(15),</a:t>
            </a:r>
          </a:p>
          <a:p>
            <a:pPr marL="0" indent="0">
              <a:buNone/>
            </a:pPr>
            <a:r>
              <a:rPr lang="en-US" sz="1600" dirty="0"/>
              <a:t>  COMM NUMBER(5, 2)</a:t>
            </a:r>
          </a:p>
          <a:p>
            <a:pPr marL="0" indent="0">
              <a:buNone/>
            </a:pPr>
            <a:r>
              <a:rPr lang="en-US" sz="1600" dirty="0"/>
              <a:t>);</a:t>
            </a:r>
          </a:p>
          <a:p>
            <a:pPr marL="0" indent="0">
              <a:buNone/>
            </a:pPr>
            <a:r>
              <a:rPr lang="en-US" sz="1600" dirty="0"/>
              <a:t>-- Insert data into the SALESMEN table</a:t>
            </a:r>
          </a:p>
          <a:p>
            <a:pPr marL="0" indent="0">
              <a:buNone/>
            </a:pPr>
            <a:r>
              <a:rPr lang="en-US" sz="1600" dirty="0"/>
              <a:t>INSERT INTO SALESMEN (SNUM, SNAME, CITY, COMM) VALUES ('S1001', '</a:t>
            </a:r>
            <a:r>
              <a:rPr lang="en-US" sz="1600" dirty="0" err="1"/>
              <a:t>Piyush</a:t>
            </a:r>
            <a:r>
              <a:rPr lang="en-US" sz="1600" dirty="0"/>
              <a:t>', 'London', 0.12);</a:t>
            </a:r>
          </a:p>
          <a:p>
            <a:pPr marL="0" indent="0">
              <a:buNone/>
            </a:pPr>
            <a:r>
              <a:rPr lang="en-US" sz="1600" dirty="0"/>
              <a:t>INSERT INTO SALESMEN (SNUM, SNAME, CITY, COMM) VALUES ('S1002', '</a:t>
            </a:r>
            <a:r>
              <a:rPr lang="en-US" sz="1600" dirty="0" err="1"/>
              <a:t>Niraj</a:t>
            </a:r>
            <a:r>
              <a:rPr lang="en-US" sz="1600" dirty="0"/>
              <a:t>', 'San Jose', 0.13);</a:t>
            </a:r>
          </a:p>
          <a:p>
            <a:pPr marL="0" indent="0">
              <a:buNone/>
            </a:pPr>
            <a:r>
              <a:rPr lang="en-US" sz="1600" dirty="0"/>
              <a:t>INSERT INTO SALESMEN (SNUM, SNAME, CITY, COMM) VALUES ('S1003', '</a:t>
            </a:r>
            <a:r>
              <a:rPr lang="en-US" sz="1600" dirty="0" err="1"/>
              <a:t>Miti</a:t>
            </a:r>
            <a:r>
              <a:rPr lang="en-US" sz="1600" dirty="0"/>
              <a:t>', 'London', 0.11);</a:t>
            </a:r>
          </a:p>
          <a:p>
            <a:pPr marL="0" indent="0">
              <a:buNone/>
            </a:pPr>
            <a:r>
              <a:rPr lang="en-US" sz="1600" dirty="0"/>
              <a:t>INSERT INTO SALESMEN (SNUM, SNAME, CITY, COMM) VALUES ('S1004', 'Rajesh', 'Barcelona', 0.15);</a:t>
            </a:r>
          </a:p>
          <a:p>
            <a:pPr marL="0" indent="0">
              <a:buNone/>
            </a:pPr>
            <a:r>
              <a:rPr lang="en-US" sz="1600" dirty="0"/>
              <a:t>INSERT INTO SALESMEN (SNUM, SNAME, CITY, COMM) VALUES ('S1005', '</a:t>
            </a:r>
            <a:r>
              <a:rPr lang="en-US" sz="1600" dirty="0" err="1"/>
              <a:t>Haresh</a:t>
            </a:r>
            <a:r>
              <a:rPr lang="en-US" sz="1600" dirty="0"/>
              <a:t>', 'New York', 0.10);</a:t>
            </a:r>
          </a:p>
          <a:p>
            <a:pPr marL="0" indent="0">
              <a:buNone/>
            </a:pPr>
            <a:r>
              <a:rPr lang="en-US" sz="1600" dirty="0"/>
              <a:t>INSERT INTO SALESMEN (SNUM, SNAME, CITY, COMM) VALUES ('S1006', 'Ram', 'Bombay', 0.10);</a:t>
            </a:r>
          </a:p>
          <a:p>
            <a:pPr marL="0" indent="0">
              <a:buNone/>
            </a:pPr>
            <a:r>
              <a:rPr lang="en-US" sz="1600" dirty="0"/>
              <a:t>INSERT INTO SALESMEN (SNUM, SNAME, CITY, COMM) VALUES ('S1007', '</a:t>
            </a:r>
            <a:r>
              <a:rPr lang="en-US" sz="1600" dirty="0" err="1"/>
              <a:t>Nehal</a:t>
            </a:r>
            <a:r>
              <a:rPr lang="en-US" sz="1600" dirty="0"/>
              <a:t>', 'Delhi', 0.09);</a:t>
            </a:r>
          </a:p>
          <a:p>
            <a:pPr marL="0" indent="0">
              <a:buNone/>
            </a:pPr>
            <a:endParaRPr lang="en-US" sz="1600" dirty="0"/>
          </a:p>
          <a:p>
            <a:pPr marL="0" indent="0">
              <a:buNone/>
            </a:pPr>
            <a:r>
              <a:rPr lang="en-US" sz="1600" dirty="0"/>
              <a:t>Select * from SALESMEN;</a:t>
            </a:r>
          </a:p>
          <a:p>
            <a:pPr marL="0" indent="0">
              <a:buNone/>
            </a:pPr>
            <a:endParaRPr lang="en-US" sz="1600" dirty="0"/>
          </a:p>
        </p:txBody>
      </p:sp>
    </p:spTree>
    <p:extLst>
      <p:ext uri="{BB962C8B-B14F-4D97-AF65-F5344CB8AC3E}">
        <p14:creationId xmlns:p14="http://schemas.microsoft.com/office/powerpoint/2010/main" val="22187576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585AC1B2-BC7E-4E26-895D-E182A106FCC5}"/>
              </a:ext>
            </a:extLst>
          </p:cNvPr>
          <p:cNvSpPr txBox="1"/>
          <p:nvPr/>
        </p:nvSpPr>
        <p:spPr>
          <a:xfrm>
            <a:off x="4373527" y="4365055"/>
            <a:ext cx="7609115" cy="1938992"/>
          </a:xfrm>
          <a:prstGeom prst="rect">
            <a:avLst/>
          </a:prstGeom>
          <a:noFill/>
        </p:spPr>
        <p:txBody>
          <a:bodyPr wrap="square">
            <a:spAutoFit/>
          </a:bodyPr>
          <a:lstStyle/>
          <a:p>
            <a:pPr algn="l"/>
            <a:r>
              <a:rPr lang="en-US" sz="2400" dirty="0">
                <a:latin typeface="Cambria" panose="02040503050406030204" pitchFamily="18" charset="0"/>
                <a:ea typeface="Cambria" panose="02040503050406030204" pitchFamily="18" charset="0"/>
              </a:rPr>
              <a:t>1. Create or Replace view </a:t>
            </a:r>
            <a:r>
              <a:rPr lang="en-US" sz="2400" dirty="0" err="1">
                <a:latin typeface="Cambria" panose="02040503050406030204" pitchFamily="18" charset="0"/>
                <a:ea typeface="Cambria" panose="02040503050406030204" pitchFamily="18" charset="0"/>
              </a:rPr>
              <a:t>account_view</a:t>
            </a:r>
            <a:r>
              <a:rPr lang="en-US" sz="2400" dirty="0">
                <a:latin typeface="Cambria" panose="02040503050406030204" pitchFamily="18" charset="0"/>
                <a:ea typeface="Cambria" panose="02040503050406030204" pitchFamily="18" charset="0"/>
              </a:rPr>
              <a:t> </a:t>
            </a:r>
          </a:p>
          <a:p>
            <a:pPr algn="l"/>
            <a:r>
              <a:rPr lang="en-US" sz="2400" dirty="0">
                <a:latin typeface="Cambria" panose="02040503050406030204" pitchFamily="18" charset="0"/>
                <a:ea typeface="Cambria" panose="02040503050406030204" pitchFamily="18" charset="0"/>
              </a:rPr>
              <a:t>      AS SELECT  	</a:t>
            </a:r>
            <a:r>
              <a:rPr lang="en-US" sz="2400" dirty="0" err="1">
                <a:latin typeface="Cambria" panose="02040503050406030204" pitchFamily="18" charset="0"/>
                <a:ea typeface="Cambria" panose="02040503050406030204" pitchFamily="18" charset="0"/>
              </a:rPr>
              <a:t>a.acc_no,a.balance,l.loan_amt,l.interest_rate</a:t>
            </a:r>
            <a:r>
              <a:rPr lang="en-US" sz="2400" dirty="0">
                <a:latin typeface="Cambria" panose="02040503050406030204" pitchFamily="18" charset="0"/>
                <a:ea typeface="Cambria" panose="02040503050406030204" pitchFamily="18" charset="0"/>
              </a:rPr>
              <a:t>, 	</a:t>
            </a:r>
            <a:r>
              <a:rPr lang="en-US" sz="2400" b="1" dirty="0" err="1">
                <a:solidFill>
                  <a:srgbClr val="FF0000"/>
                </a:solidFill>
                <a:latin typeface="Cambria" panose="02040503050406030204" pitchFamily="18" charset="0"/>
                <a:ea typeface="Cambria" panose="02040503050406030204" pitchFamily="18" charset="0"/>
              </a:rPr>
              <a:t>l.remaining_loan</a:t>
            </a:r>
            <a:r>
              <a:rPr lang="en-US" sz="2400" b="1" dirty="0">
                <a:solidFill>
                  <a:srgbClr val="FF0000"/>
                </a:solidFill>
                <a:latin typeface="Cambria" panose="02040503050406030204" pitchFamily="18" charset="0"/>
                <a:ea typeface="Cambria" panose="02040503050406030204" pitchFamily="18" charset="0"/>
              </a:rPr>
              <a:t> </a:t>
            </a:r>
            <a:r>
              <a:rPr lang="en-US" sz="2400" dirty="0">
                <a:latin typeface="Cambria" panose="02040503050406030204" pitchFamily="18" charset="0"/>
                <a:ea typeface="Cambria" panose="02040503050406030204" pitchFamily="18" charset="0"/>
              </a:rPr>
              <a:t>from account a, loan l where 	</a:t>
            </a:r>
            <a:r>
              <a:rPr lang="en-US" sz="2400" dirty="0" err="1">
                <a:latin typeface="Cambria" panose="02040503050406030204" pitchFamily="18" charset="0"/>
                <a:ea typeface="Cambria" panose="02040503050406030204" pitchFamily="18" charset="0"/>
              </a:rPr>
              <a:t>a.acc_no</a:t>
            </a:r>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l.acc_no</a:t>
            </a:r>
            <a:r>
              <a:rPr lang="en-US" sz="2400" dirty="0">
                <a:latin typeface="Cambria" panose="02040503050406030204" pitchFamily="18" charset="0"/>
                <a:ea typeface="Cambria" panose="02040503050406030204" pitchFamily="18" charset="0"/>
              </a:rPr>
              <a:t> and </a:t>
            </a:r>
            <a:r>
              <a:rPr lang="en-US" sz="2400" b="1" dirty="0" err="1">
                <a:solidFill>
                  <a:srgbClr val="FF0000"/>
                </a:solidFill>
                <a:latin typeface="Cambria" panose="02040503050406030204" pitchFamily="18" charset="0"/>
                <a:ea typeface="Cambria" panose="02040503050406030204" pitchFamily="18" charset="0"/>
              </a:rPr>
              <a:t>a.city</a:t>
            </a:r>
            <a:r>
              <a:rPr lang="en-US" sz="2400" b="1" dirty="0">
                <a:solidFill>
                  <a:srgbClr val="FF0000"/>
                </a:solidFill>
                <a:latin typeface="Cambria" panose="02040503050406030204" pitchFamily="18" charset="0"/>
                <a:ea typeface="Cambria" panose="02040503050406030204" pitchFamily="18" charset="0"/>
              </a:rPr>
              <a:t>=‘Mehsana’</a:t>
            </a:r>
            <a:r>
              <a:rPr lang="en-US" sz="2400" dirty="0">
                <a:latin typeface="Cambria" panose="02040503050406030204" pitchFamily="18" charset="0"/>
                <a:ea typeface="Cambria" panose="02040503050406030204" pitchFamily="18" charset="0"/>
              </a:rPr>
              <a:t>;</a:t>
            </a:r>
          </a:p>
        </p:txBody>
      </p:sp>
      <p:sp>
        <p:nvSpPr>
          <p:cNvPr id="6" name="TextBox 5">
            <a:extLst>
              <a:ext uri="{FF2B5EF4-FFF2-40B4-BE49-F238E27FC236}">
                <a16:creationId xmlns="" xmlns:a16="http://schemas.microsoft.com/office/drawing/2014/main" id="{F53BFEDC-0813-479E-B325-05E355A73E36}"/>
              </a:ext>
            </a:extLst>
          </p:cNvPr>
          <p:cNvSpPr txBox="1"/>
          <p:nvPr/>
        </p:nvSpPr>
        <p:spPr>
          <a:xfrm>
            <a:off x="334851" y="948735"/>
            <a:ext cx="11756571" cy="3416320"/>
          </a:xfrm>
          <a:prstGeom prst="rect">
            <a:avLst/>
          </a:prstGeom>
          <a:noFill/>
        </p:spPr>
        <p:txBody>
          <a:bodyPr wrap="square">
            <a:spAutoFit/>
          </a:bodyPr>
          <a:lstStyle/>
          <a:p>
            <a:r>
              <a:rPr lang="en-US" sz="2400" b="1" i="0" u="none" strike="noStrike" baseline="0" dirty="0">
                <a:latin typeface="Cambria" panose="02040503050406030204" pitchFamily="18" charset="0"/>
                <a:ea typeface="Cambria" panose="02040503050406030204" pitchFamily="18" charset="0"/>
              </a:rPr>
              <a:t>Updating View</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You can modify the definition of a VIEW without dropping it by using the following syntax:</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CREATE OR REPLACE VIEW </a:t>
            </a:r>
            <a:r>
              <a:rPr lang="en-US" sz="2400" b="0" i="0" u="none" strike="noStrike" baseline="0" dirty="0" err="1">
                <a:latin typeface="Cambria" panose="02040503050406030204" pitchFamily="18" charset="0"/>
                <a:ea typeface="Cambria" panose="02040503050406030204" pitchFamily="18" charset="0"/>
              </a:rPr>
              <a:t>view_name</a:t>
            </a:r>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AS SELECT columns</a:t>
            </a:r>
          </a:p>
          <a:p>
            <a:pPr algn="l"/>
            <a:r>
              <a:rPr lang="en-US" sz="2400" b="0" i="0" u="none" strike="noStrike" baseline="0" dirty="0">
                <a:latin typeface="Cambria" panose="02040503050406030204" pitchFamily="18" charset="0"/>
                <a:ea typeface="Cambria" panose="02040503050406030204" pitchFamily="18" charset="0"/>
              </a:rPr>
              <a:t>FROM table</a:t>
            </a:r>
          </a:p>
          <a:p>
            <a:pPr algn="l"/>
            <a:r>
              <a:rPr lang="en-US" sz="2400" b="0" i="0" u="none" strike="noStrike" baseline="0" dirty="0">
                <a:latin typeface="Cambria" panose="02040503050406030204" pitchFamily="18" charset="0"/>
                <a:ea typeface="Cambria" panose="02040503050406030204" pitchFamily="18" charset="0"/>
              </a:rPr>
              <a:t>WHERE predicates;</a:t>
            </a:r>
            <a:endParaRPr lang="en-US" sz="2400" dirty="0">
              <a:latin typeface="Cambria" panose="02040503050406030204" pitchFamily="18" charset="0"/>
              <a:ea typeface="Cambria" panose="02040503050406030204" pitchFamily="18" charset="0"/>
            </a:endParaRPr>
          </a:p>
        </p:txBody>
      </p:sp>
      <p:sp>
        <p:nvSpPr>
          <p:cNvPr id="5" name="Title 1"/>
          <p:cNvSpPr txBox="1">
            <a:spLocks/>
          </p:cNvSpPr>
          <p:nvPr/>
        </p:nvSpPr>
        <p:spPr>
          <a:xfrm>
            <a:off x="334851" y="60622"/>
            <a:ext cx="7843234" cy="652306"/>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latin typeface="Cambria" panose="02040503050406030204" pitchFamily="18" charset="0"/>
                <a:ea typeface="Cambria" panose="02040503050406030204" pitchFamily="18" charset="0"/>
              </a:rPr>
              <a:t>Views</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84291555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 Table </a:t>
            </a:r>
            <a:r>
              <a:rPr lang="en-US" sz="3200" dirty="0" smtClean="0"/>
              <a:t>CUSTOMER as </a:t>
            </a:r>
            <a:r>
              <a:rPr lang="en-US" sz="3200" dirty="0"/>
              <a:t>per Practical 8 </a:t>
            </a:r>
            <a:endParaRPr lang="en-US" dirty="0"/>
          </a:p>
        </p:txBody>
      </p:sp>
      <p:sp>
        <p:nvSpPr>
          <p:cNvPr id="3" name="Content Placeholder 2"/>
          <p:cNvSpPr>
            <a:spLocks noGrp="1"/>
          </p:cNvSpPr>
          <p:nvPr>
            <p:ph idx="1"/>
          </p:nvPr>
        </p:nvSpPr>
        <p:spPr>
          <a:xfrm>
            <a:off x="131180" y="795204"/>
            <a:ext cx="11929641" cy="5590565"/>
          </a:xfrm>
        </p:spPr>
        <p:txBody>
          <a:bodyPr/>
          <a:lstStyle/>
          <a:p>
            <a:pPr marL="0" indent="0">
              <a:buNone/>
            </a:pPr>
            <a:r>
              <a:rPr lang="en-US" sz="1600" dirty="0" smtClean="0"/>
              <a:t>CREATE </a:t>
            </a:r>
            <a:r>
              <a:rPr lang="en-US" sz="1600" dirty="0"/>
              <a:t>TABLE CUSTOMER (</a:t>
            </a:r>
          </a:p>
          <a:p>
            <a:pPr marL="0" indent="0">
              <a:buNone/>
            </a:pPr>
            <a:r>
              <a:rPr lang="en-US" sz="1600" dirty="0"/>
              <a:t>  CNUM VARCHAR2(6) CONSTRAINT </a:t>
            </a:r>
            <a:r>
              <a:rPr lang="en-US" sz="1600" dirty="0" err="1" smtClean="0"/>
              <a:t>pkcnum</a:t>
            </a:r>
            <a:r>
              <a:rPr lang="en-US" sz="1600" dirty="0" smtClean="0"/>
              <a:t> </a:t>
            </a:r>
            <a:r>
              <a:rPr lang="en-US" sz="1600" dirty="0"/>
              <a:t>PRIMARY KEY CHECK (CNUM LIKE 'C%'),</a:t>
            </a:r>
          </a:p>
          <a:p>
            <a:pPr marL="0" indent="0">
              <a:buNone/>
            </a:pPr>
            <a:r>
              <a:rPr lang="en-US" sz="1600" dirty="0"/>
              <a:t>  CNAME VARCHAR2(20) NOT NULL,</a:t>
            </a:r>
          </a:p>
          <a:p>
            <a:pPr marL="0" indent="0">
              <a:buNone/>
            </a:pPr>
            <a:r>
              <a:rPr lang="en-US" sz="1600" dirty="0"/>
              <a:t>  CITY VARCHAR2(15),</a:t>
            </a:r>
          </a:p>
          <a:p>
            <a:pPr marL="0" indent="0">
              <a:buNone/>
            </a:pPr>
            <a:r>
              <a:rPr lang="en-US" sz="1600" dirty="0"/>
              <a:t>  RATING NUMBER(5),</a:t>
            </a:r>
          </a:p>
          <a:p>
            <a:pPr marL="0" indent="0">
              <a:buNone/>
            </a:pPr>
            <a:r>
              <a:rPr lang="en-US" sz="1600" dirty="0"/>
              <a:t>  SNUM VARCHAR2(6) REFERENCES SALESMEN(SNUM)</a:t>
            </a:r>
          </a:p>
          <a:p>
            <a:pPr marL="0" indent="0">
              <a:buNone/>
            </a:pPr>
            <a:r>
              <a:rPr lang="en-US" sz="1600" dirty="0"/>
              <a:t>);</a:t>
            </a:r>
          </a:p>
          <a:p>
            <a:pPr marL="0" indent="0">
              <a:buNone/>
            </a:pPr>
            <a:r>
              <a:rPr lang="en-US" sz="1600" dirty="0"/>
              <a:t>-- Insert data into the CUSTOMER table</a:t>
            </a:r>
          </a:p>
          <a:p>
            <a:pPr marL="0" indent="0">
              <a:buNone/>
            </a:pPr>
            <a:r>
              <a:rPr lang="en-US" sz="1600" dirty="0"/>
              <a:t>INSERT INTO CUSTOMER (CNUM, CNAME, CITY, RATING, SNUM) VALUES ('C2001', '</a:t>
            </a:r>
            <a:r>
              <a:rPr lang="en-US" sz="1600" dirty="0" err="1"/>
              <a:t>Hardik</a:t>
            </a:r>
            <a:r>
              <a:rPr lang="en-US" sz="1600" dirty="0"/>
              <a:t>', 'London', 100, 'S1001');</a:t>
            </a:r>
          </a:p>
          <a:p>
            <a:pPr marL="0" indent="0">
              <a:buNone/>
            </a:pPr>
            <a:r>
              <a:rPr lang="en-US" sz="1600" dirty="0"/>
              <a:t>INSERT INTO CUSTOMER (CNUM, CNAME, CITY, RATING, SNUM) VALUES ('C2002', '</a:t>
            </a:r>
            <a:r>
              <a:rPr lang="en-US" sz="1600" dirty="0" err="1"/>
              <a:t>Geeta</a:t>
            </a:r>
            <a:r>
              <a:rPr lang="en-US" sz="1600" dirty="0"/>
              <a:t>', 'Rome', 200, 'S1003');</a:t>
            </a:r>
          </a:p>
          <a:p>
            <a:pPr marL="0" indent="0">
              <a:buNone/>
            </a:pPr>
            <a:r>
              <a:rPr lang="en-US" sz="1600" dirty="0"/>
              <a:t>INSERT INTO CUSTOMER (CNUM, CNAME, CITY, RATING, SNUM) VALUES ('C2003', '</a:t>
            </a:r>
            <a:r>
              <a:rPr lang="en-US" sz="1600" dirty="0" err="1"/>
              <a:t>Kavish</a:t>
            </a:r>
            <a:r>
              <a:rPr lang="en-US" sz="1600" dirty="0"/>
              <a:t>', 'San Jose', 200, 'S1002');</a:t>
            </a:r>
          </a:p>
          <a:p>
            <a:pPr marL="0" indent="0">
              <a:buNone/>
            </a:pPr>
            <a:r>
              <a:rPr lang="en-US" sz="1600" dirty="0"/>
              <a:t>INSERT INTO CUSTOMER (CNUM, CNAME, CITY, RATING, SNUM) VALUES ('C2004', '</a:t>
            </a:r>
            <a:r>
              <a:rPr lang="en-US" sz="1600" dirty="0" err="1"/>
              <a:t>Dhruv</a:t>
            </a:r>
            <a:r>
              <a:rPr lang="en-US" sz="1600" dirty="0"/>
              <a:t>', 'Berlin', 300, 'S1002');</a:t>
            </a:r>
          </a:p>
          <a:p>
            <a:pPr marL="0" indent="0">
              <a:buNone/>
            </a:pPr>
            <a:r>
              <a:rPr lang="en-US" sz="1600" dirty="0"/>
              <a:t>INSERT INTO CUSTOMER (CNUM, CNAME, CITY, RATING, SNUM) VALUES ('C2005', '</a:t>
            </a:r>
            <a:r>
              <a:rPr lang="en-US" sz="1600" dirty="0" err="1"/>
              <a:t>Pratham</a:t>
            </a:r>
            <a:r>
              <a:rPr lang="en-US" sz="1600" dirty="0"/>
              <a:t>', 'London', 100, 'S1001');</a:t>
            </a:r>
          </a:p>
          <a:p>
            <a:pPr marL="0" indent="0">
              <a:buNone/>
            </a:pPr>
            <a:r>
              <a:rPr lang="en-US" sz="1600" dirty="0"/>
              <a:t>INSERT INTO CUSTOMER (CNUM, CNAME, CITY, RATING, SNUM) VALUES ('C2006', '</a:t>
            </a:r>
            <a:r>
              <a:rPr lang="en-US" sz="1600" dirty="0" err="1"/>
              <a:t>Vyomesh</a:t>
            </a:r>
            <a:r>
              <a:rPr lang="en-US" sz="1600" dirty="0"/>
              <a:t>', 'San Jose', 300, 'S1007');</a:t>
            </a:r>
          </a:p>
          <a:p>
            <a:pPr marL="0" indent="0">
              <a:buNone/>
            </a:pPr>
            <a:r>
              <a:rPr lang="en-US" sz="1600" dirty="0"/>
              <a:t>INSERT INTO CUSTOMER (CNUM, CNAME, CITY, RATING, SNUM) VALUES ('C2007', '</a:t>
            </a:r>
            <a:r>
              <a:rPr lang="en-US" sz="1600" dirty="0" err="1"/>
              <a:t>Kirit</a:t>
            </a:r>
            <a:r>
              <a:rPr lang="en-US" sz="1600" dirty="0"/>
              <a:t>', 'Rome', 100, 'S1004');</a:t>
            </a:r>
          </a:p>
          <a:p>
            <a:pPr marL="0" indent="0">
              <a:buNone/>
            </a:pPr>
            <a:r>
              <a:rPr lang="en-US" sz="1600" dirty="0"/>
              <a:t>INSERT INTO CUSTOMER (CNUM, CNAME, CITY, RATING, SNUM) VALUES ('C2008', '</a:t>
            </a:r>
            <a:r>
              <a:rPr lang="en-US" sz="1600" dirty="0" err="1"/>
              <a:t>Kirit</a:t>
            </a:r>
            <a:r>
              <a:rPr lang="en-US" sz="1600" dirty="0"/>
              <a:t>', 'Rome', 100, 'S1004');</a:t>
            </a:r>
          </a:p>
          <a:p>
            <a:pPr marL="0" indent="0">
              <a:buNone/>
            </a:pPr>
            <a:r>
              <a:rPr lang="en-US" sz="1600" dirty="0" smtClean="0"/>
              <a:t>select </a:t>
            </a:r>
            <a:r>
              <a:rPr lang="en-US" sz="1600" dirty="0"/>
              <a:t>* from Customer</a:t>
            </a:r>
          </a:p>
        </p:txBody>
      </p:sp>
    </p:spTree>
    <p:extLst>
      <p:ext uri="{BB962C8B-B14F-4D97-AF65-F5344CB8AC3E}">
        <p14:creationId xmlns:p14="http://schemas.microsoft.com/office/powerpoint/2010/main" val="107229700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 Table </a:t>
            </a:r>
            <a:r>
              <a:rPr lang="en-US" sz="3200" dirty="0" smtClean="0"/>
              <a:t>Order as </a:t>
            </a:r>
            <a:r>
              <a:rPr lang="en-US" sz="3200" dirty="0"/>
              <a:t>per Practical 8 </a:t>
            </a:r>
            <a:endParaRPr lang="en-US" dirty="0"/>
          </a:p>
        </p:txBody>
      </p:sp>
      <p:sp>
        <p:nvSpPr>
          <p:cNvPr id="3" name="Content Placeholder 2"/>
          <p:cNvSpPr>
            <a:spLocks noGrp="1"/>
          </p:cNvSpPr>
          <p:nvPr>
            <p:ph idx="1"/>
          </p:nvPr>
        </p:nvSpPr>
        <p:spPr>
          <a:xfrm>
            <a:off x="131180" y="795204"/>
            <a:ext cx="11929641" cy="5590565"/>
          </a:xfrm>
        </p:spPr>
        <p:txBody>
          <a:bodyPr/>
          <a:lstStyle/>
          <a:p>
            <a:pPr marL="0" indent="0">
              <a:buNone/>
            </a:pPr>
            <a:r>
              <a:rPr lang="en-US" sz="1400" dirty="0"/>
              <a:t>CREATE TABLE "ORDER" (</a:t>
            </a:r>
          </a:p>
          <a:p>
            <a:pPr marL="0" indent="0">
              <a:buNone/>
            </a:pPr>
            <a:r>
              <a:rPr lang="en-US" sz="1400" dirty="0"/>
              <a:t>  ONUM VARCHAR2(6) CONSTRAINT </a:t>
            </a:r>
            <a:r>
              <a:rPr lang="en-US" sz="1400" dirty="0" err="1" smtClean="0"/>
              <a:t>pkonum</a:t>
            </a:r>
            <a:r>
              <a:rPr lang="en-US" sz="1400" dirty="0" smtClean="0"/>
              <a:t> </a:t>
            </a:r>
            <a:r>
              <a:rPr lang="en-US" sz="1400" dirty="0"/>
              <a:t>PRIMARY KEY CHECK (ONUM LIKE 'O%'),</a:t>
            </a:r>
          </a:p>
          <a:p>
            <a:pPr marL="0" indent="0">
              <a:buNone/>
            </a:pPr>
            <a:r>
              <a:rPr lang="en-US" sz="1400" dirty="0"/>
              <a:t>  AMT NUMBER(10, 2) NOT NULL,</a:t>
            </a:r>
          </a:p>
          <a:p>
            <a:pPr marL="0" indent="0">
              <a:buNone/>
            </a:pPr>
            <a:r>
              <a:rPr lang="en-US" sz="1400" dirty="0"/>
              <a:t>  ODATE DATE,</a:t>
            </a:r>
          </a:p>
          <a:p>
            <a:pPr marL="0" indent="0">
              <a:buNone/>
            </a:pPr>
            <a:r>
              <a:rPr lang="en-US" sz="1400" dirty="0"/>
              <a:t>  CNUM VARCHAR2(6) REFERENCES CUSTOMER(CNUM),</a:t>
            </a:r>
          </a:p>
          <a:p>
            <a:pPr marL="0" indent="0">
              <a:buNone/>
            </a:pPr>
            <a:r>
              <a:rPr lang="en-US" sz="1400" dirty="0"/>
              <a:t>  SNUM VARCHAR2(6) REFERENCES SALESMEN(SNUM)</a:t>
            </a:r>
          </a:p>
          <a:p>
            <a:pPr marL="0" indent="0">
              <a:buNone/>
            </a:pPr>
            <a:r>
              <a:rPr lang="en-US" sz="1400" dirty="0"/>
              <a:t>);</a:t>
            </a:r>
          </a:p>
          <a:p>
            <a:pPr marL="0" indent="0">
              <a:buNone/>
            </a:pPr>
            <a:r>
              <a:rPr lang="en-US" sz="1400" dirty="0"/>
              <a:t>-- Insert data into the ORDER table</a:t>
            </a:r>
          </a:p>
          <a:p>
            <a:pPr marL="0" indent="0">
              <a:buNone/>
            </a:pPr>
            <a:r>
              <a:rPr lang="en-US" sz="1400" dirty="0"/>
              <a:t>INSERT INTO "ORDER" (ONUM, AMT, ODATE, CNUM, SNUM) VALUES ('O3001', 18.69, TO_DATE('10-Mar-90', 'DD-Mon-RR'), 'C2008', 'S1007');</a:t>
            </a:r>
          </a:p>
          <a:p>
            <a:pPr marL="0" indent="0">
              <a:buNone/>
            </a:pPr>
            <a:r>
              <a:rPr lang="en-US" sz="1400" dirty="0"/>
              <a:t>INSERT INTO "ORDER" (ONUM, AMT, ODATE, CNUM, SNUM) VALUES ('O3003', 767.19, TO_DATE('10-Mar-90', 'DD-Mon-RR'), 'C2001', 'S1001');</a:t>
            </a:r>
          </a:p>
          <a:p>
            <a:pPr marL="0" indent="0">
              <a:buNone/>
            </a:pPr>
            <a:r>
              <a:rPr lang="en-US" sz="1400" dirty="0"/>
              <a:t>INSERT INTO "ORDER" (ONUM, AMT, ODATE, CNUM, SNUM) VALUES ('O3002', 1900.10, TO_DATE('03-Oct-90', 'DD-Mon-RR'), 'C2007', 'S1004');</a:t>
            </a:r>
          </a:p>
          <a:p>
            <a:pPr marL="0" indent="0">
              <a:buNone/>
            </a:pPr>
            <a:r>
              <a:rPr lang="en-US" sz="1400" dirty="0"/>
              <a:t>INSERT INTO "ORDER" (ONUM, AMT, ODATE, CNUM, SNUM) VALUES ('O3005', 5160.45, TO_DATE('04-Oct-90', 'DD-Mon-RR'), 'C2003', 'S1002');</a:t>
            </a:r>
          </a:p>
          <a:p>
            <a:pPr marL="0" indent="0">
              <a:buNone/>
            </a:pPr>
            <a:r>
              <a:rPr lang="en-US" sz="1400" dirty="0"/>
              <a:t>INSERT INTO "ORDER" (ONUM, AMT, ODATE, CNUM, SNUM) VALUES ('O3006', 1098.16, TO_DATE('10-Mar-90', 'DD-Mon-RR'), 'C2008', 'S1007');</a:t>
            </a:r>
          </a:p>
          <a:p>
            <a:pPr marL="0" indent="0">
              <a:buNone/>
            </a:pPr>
            <a:r>
              <a:rPr lang="en-US" sz="1400" dirty="0"/>
              <a:t>INSERT INTO "ORDER" (ONUM, AMT, ODATE, CNUM, SNUM) VALUES ('O3009', 1713.23, TO_DATE('10-Apr-90', 'DD-Mon-RR'), 'C2002', 'S1003');</a:t>
            </a:r>
          </a:p>
          <a:p>
            <a:pPr marL="0" indent="0">
              <a:buNone/>
            </a:pPr>
            <a:r>
              <a:rPr lang="en-US" sz="1400" dirty="0"/>
              <a:t>INSERT INTO "ORDER" (ONUM, AMT, ODATE, CNUM, SNUM) VALUES ('O3007', 75.75, TO_DATE('10-Apr-90', 'DD-Mon-RR'), 'C2004', 'S1002');</a:t>
            </a:r>
          </a:p>
          <a:p>
            <a:pPr marL="0" indent="0">
              <a:buNone/>
            </a:pPr>
            <a:r>
              <a:rPr lang="en-US" sz="1400" dirty="0"/>
              <a:t>INSERT INTO "ORDER" (ONUM, AMT, ODATE, CNUM, SNUM) VALUES ('O3008', 4723.00, TO_DATE('10-May-90', 'DD-Mon-RR'), 'C2006', 'S1001');</a:t>
            </a:r>
          </a:p>
          <a:p>
            <a:pPr marL="0" indent="0">
              <a:buNone/>
            </a:pPr>
            <a:r>
              <a:rPr lang="en-US" sz="1400" dirty="0"/>
              <a:t>INSERT INTO "ORDER" (ONUM, AMT, ODATE, CNUM, SNUM) VALUES ('O3010', 1309.95, TO_DATE('10-May-90', 'DD-Mon-RR'), 'C2004', 'S1002');</a:t>
            </a:r>
          </a:p>
          <a:p>
            <a:pPr marL="0" indent="0">
              <a:buNone/>
            </a:pPr>
            <a:r>
              <a:rPr lang="en-US" sz="1400" dirty="0"/>
              <a:t>INSERT INTO "ORDER" (ONUM, AMT, ODATE, CNUM, SNUM) VALUES ('O3011', 9891.88, TO_DATE('10-Jun-90', 'DD-Mon-RR'), 'C2006', 'S1001');</a:t>
            </a:r>
          </a:p>
          <a:p>
            <a:pPr marL="0" indent="0">
              <a:buNone/>
            </a:pPr>
            <a:r>
              <a:rPr lang="en-US" sz="1400" dirty="0" smtClean="0"/>
              <a:t>Select </a:t>
            </a:r>
            <a:r>
              <a:rPr lang="en-US" sz="1400" dirty="0"/>
              <a:t>* from "ORDER";</a:t>
            </a:r>
          </a:p>
        </p:txBody>
      </p:sp>
    </p:spTree>
    <p:extLst>
      <p:ext uri="{BB962C8B-B14F-4D97-AF65-F5344CB8AC3E}">
        <p14:creationId xmlns:p14="http://schemas.microsoft.com/office/powerpoint/2010/main" val="347304795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 y="0"/>
            <a:ext cx="9580730" cy="711200"/>
          </a:xfrm>
        </p:spPr>
        <p:txBody>
          <a:bodyPr>
            <a:noAutofit/>
          </a:bodyPr>
          <a:lstStyle/>
          <a:p>
            <a:r>
              <a:rPr lang="en-US" sz="2400" dirty="0" smtClean="0"/>
              <a:t>Given </a:t>
            </a:r>
            <a:r>
              <a:rPr lang="en-US" sz="2400" dirty="0"/>
              <a:t>the table ORDER (ONUM, AMT, ODATE, CNUM, SNUM) write a cursor to select the five highest amount (AMT) order details from the table. </a:t>
            </a:r>
          </a:p>
        </p:txBody>
      </p:sp>
      <p:sp>
        <p:nvSpPr>
          <p:cNvPr id="3" name="Content Placeholder 2"/>
          <p:cNvSpPr>
            <a:spLocks noGrp="1"/>
          </p:cNvSpPr>
          <p:nvPr>
            <p:ph idx="1"/>
          </p:nvPr>
        </p:nvSpPr>
        <p:spPr>
          <a:xfrm>
            <a:off x="131180" y="795204"/>
            <a:ext cx="11929641" cy="5590565"/>
          </a:xfrm>
        </p:spPr>
        <p:txBody>
          <a:bodyPr/>
          <a:lstStyle/>
          <a:p>
            <a:pPr marL="0" indent="0">
              <a:buNone/>
            </a:pPr>
            <a:r>
              <a:rPr lang="en-US" sz="900" dirty="0">
                <a:latin typeface="Arial" pitchFamily="34" charset="0"/>
                <a:cs typeface="Arial" pitchFamily="34" charset="0"/>
              </a:rPr>
              <a:t>DECLARE</a:t>
            </a:r>
          </a:p>
          <a:p>
            <a:pPr marL="0" indent="0">
              <a:buNone/>
            </a:pPr>
            <a:r>
              <a:rPr lang="en-US" sz="900" dirty="0">
                <a:latin typeface="Arial" pitchFamily="34" charset="0"/>
                <a:cs typeface="Arial" pitchFamily="34" charset="0"/>
              </a:rPr>
              <a:t>  CURSOR </a:t>
            </a:r>
            <a:r>
              <a:rPr lang="en-US" sz="900" dirty="0" err="1">
                <a:latin typeface="Arial" pitchFamily="34" charset="0"/>
                <a:cs typeface="Arial" pitchFamily="34" charset="0"/>
              </a:rPr>
              <a:t>top_orders_cursor</a:t>
            </a:r>
            <a:r>
              <a:rPr lang="en-US" sz="900" dirty="0">
                <a:latin typeface="Arial" pitchFamily="34" charset="0"/>
                <a:cs typeface="Arial" pitchFamily="34" charset="0"/>
              </a:rPr>
              <a:t> IS</a:t>
            </a:r>
          </a:p>
          <a:p>
            <a:pPr marL="0" indent="0">
              <a:buNone/>
            </a:pPr>
            <a:r>
              <a:rPr lang="en-US" sz="900" dirty="0">
                <a:latin typeface="Arial" pitchFamily="34" charset="0"/>
                <a:cs typeface="Arial" pitchFamily="34" charset="0"/>
              </a:rPr>
              <a:t>    SELECT ONUM, AMT, ODATE, CNUM, SNUM</a:t>
            </a:r>
          </a:p>
          <a:p>
            <a:pPr marL="0" indent="0">
              <a:buNone/>
            </a:pPr>
            <a:r>
              <a:rPr lang="en-US" sz="900" dirty="0">
                <a:latin typeface="Arial" pitchFamily="34" charset="0"/>
                <a:cs typeface="Arial" pitchFamily="34" charset="0"/>
              </a:rPr>
              <a:t>    FROM "ORDER"</a:t>
            </a:r>
          </a:p>
          <a:p>
            <a:pPr marL="0" indent="0">
              <a:buNone/>
            </a:pPr>
            <a:r>
              <a:rPr lang="en-US" sz="900" dirty="0">
                <a:latin typeface="Arial" pitchFamily="34" charset="0"/>
                <a:cs typeface="Arial" pitchFamily="34" charset="0"/>
              </a:rPr>
              <a:t>    ORDER BY AMT DESC</a:t>
            </a:r>
          </a:p>
          <a:p>
            <a:pPr marL="0" indent="0">
              <a:buNone/>
            </a:pPr>
            <a:r>
              <a:rPr lang="en-US" sz="900" dirty="0">
                <a:latin typeface="Arial" pitchFamily="34" charset="0"/>
                <a:cs typeface="Arial" pitchFamily="34" charset="0"/>
              </a:rPr>
              <a:t>    FETCH FIRST 5 ROWS ONLY</a:t>
            </a:r>
            <a:r>
              <a:rPr lang="en-US" sz="900" dirty="0" smtClean="0">
                <a:latin typeface="Arial" pitchFamily="34" charset="0"/>
                <a:cs typeface="Arial" pitchFamily="34" charset="0"/>
              </a:rPr>
              <a:t>;</a:t>
            </a:r>
            <a:endParaRPr lang="en-US" sz="900" dirty="0">
              <a:latin typeface="Arial" pitchFamily="34" charset="0"/>
              <a:cs typeface="Arial" pitchFamily="34" charset="0"/>
            </a:endParaRPr>
          </a:p>
          <a:p>
            <a:pPr marL="0" indent="0">
              <a:buNone/>
            </a:pPr>
            <a:r>
              <a:rPr lang="en-US" sz="900" dirty="0">
                <a:latin typeface="Arial" pitchFamily="34" charset="0"/>
                <a:cs typeface="Arial" pitchFamily="34" charset="0"/>
              </a:rPr>
              <a:t>  </a:t>
            </a:r>
            <a:r>
              <a:rPr lang="en-US" sz="900" dirty="0" err="1">
                <a:latin typeface="Arial" pitchFamily="34" charset="0"/>
                <a:cs typeface="Arial" pitchFamily="34" charset="0"/>
              </a:rPr>
              <a:t>v_onum</a:t>
            </a:r>
            <a:r>
              <a:rPr lang="en-US" sz="900" dirty="0">
                <a:latin typeface="Arial" pitchFamily="34" charset="0"/>
                <a:cs typeface="Arial" pitchFamily="34" charset="0"/>
              </a:rPr>
              <a:t> "ORDER".ONUM%TYPE;</a:t>
            </a:r>
          </a:p>
          <a:p>
            <a:pPr marL="0" indent="0">
              <a:buNone/>
            </a:pPr>
            <a:r>
              <a:rPr lang="en-US" sz="900" dirty="0">
                <a:latin typeface="Arial" pitchFamily="34" charset="0"/>
                <a:cs typeface="Arial" pitchFamily="34" charset="0"/>
              </a:rPr>
              <a:t>  </a:t>
            </a:r>
            <a:r>
              <a:rPr lang="en-US" sz="900" dirty="0" err="1">
                <a:latin typeface="Arial" pitchFamily="34" charset="0"/>
                <a:cs typeface="Arial" pitchFamily="34" charset="0"/>
              </a:rPr>
              <a:t>v_amt</a:t>
            </a:r>
            <a:r>
              <a:rPr lang="en-US" sz="900" dirty="0">
                <a:latin typeface="Arial" pitchFamily="34" charset="0"/>
                <a:cs typeface="Arial" pitchFamily="34" charset="0"/>
              </a:rPr>
              <a:t> "ORDER".AMT%TYPE;</a:t>
            </a:r>
          </a:p>
          <a:p>
            <a:pPr marL="0" indent="0">
              <a:buNone/>
            </a:pPr>
            <a:r>
              <a:rPr lang="en-US" sz="900" dirty="0">
                <a:latin typeface="Arial" pitchFamily="34" charset="0"/>
                <a:cs typeface="Arial" pitchFamily="34" charset="0"/>
              </a:rPr>
              <a:t>  </a:t>
            </a:r>
            <a:r>
              <a:rPr lang="en-US" sz="900" dirty="0" err="1">
                <a:latin typeface="Arial" pitchFamily="34" charset="0"/>
                <a:cs typeface="Arial" pitchFamily="34" charset="0"/>
              </a:rPr>
              <a:t>v_odate</a:t>
            </a:r>
            <a:r>
              <a:rPr lang="en-US" sz="900" dirty="0">
                <a:latin typeface="Arial" pitchFamily="34" charset="0"/>
                <a:cs typeface="Arial" pitchFamily="34" charset="0"/>
              </a:rPr>
              <a:t> "ORDER".ODATE%TYPE;</a:t>
            </a:r>
          </a:p>
          <a:p>
            <a:pPr marL="0" indent="0">
              <a:buNone/>
            </a:pPr>
            <a:r>
              <a:rPr lang="en-US" sz="900" dirty="0">
                <a:latin typeface="Arial" pitchFamily="34" charset="0"/>
                <a:cs typeface="Arial" pitchFamily="34" charset="0"/>
              </a:rPr>
              <a:t>  </a:t>
            </a:r>
            <a:r>
              <a:rPr lang="en-US" sz="900" dirty="0" err="1">
                <a:latin typeface="Arial" pitchFamily="34" charset="0"/>
                <a:cs typeface="Arial" pitchFamily="34" charset="0"/>
              </a:rPr>
              <a:t>v_cnum</a:t>
            </a:r>
            <a:r>
              <a:rPr lang="en-US" sz="900" dirty="0">
                <a:latin typeface="Arial" pitchFamily="34" charset="0"/>
                <a:cs typeface="Arial" pitchFamily="34" charset="0"/>
              </a:rPr>
              <a:t> "ORDER".CNUM%TYPE;</a:t>
            </a:r>
          </a:p>
          <a:p>
            <a:pPr marL="0" indent="0">
              <a:buNone/>
            </a:pPr>
            <a:r>
              <a:rPr lang="en-US" sz="900" dirty="0">
                <a:latin typeface="Arial" pitchFamily="34" charset="0"/>
                <a:cs typeface="Arial" pitchFamily="34" charset="0"/>
              </a:rPr>
              <a:t>  </a:t>
            </a:r>
            <a:r>
              <a:rPr lang="en-US" sz="900" dirty="0" err="1">
                <a:latin typeface="Arial" pitchFamily="34" charset="0"/>
                <a:cs typeface="Arial" pitchFamily="34" charset="0"/>
              </a:rPr>
              <a:t>v_snum</a:t>
            </a:r>
            <a:r>
              <a:rPr lang="en-US" sz="900" dirty="0">
                <a:latin typeface="Arial" pitchFamily="34" charset="0"/>
                <a:cs typeface="Arial" pitchFamily="34" charset="0"/>
              </a:rPr>
              <a:t> "ORDER".SNUM%TYPE;</a:t>
            </a:r>
          </a:p>
          <a:p>
            <a:pPr marL="0" indent="0">
              <a:buNone/>
            </a:pPr>
            <a:r>
              <a:rPr lang="en-US" sz="900" dirty="0">
                <a:latin typeface="Arial" pitchFamily="34" charset="0"/>
                <a:cs typeface="Arial" pitchFamily="34" charset="0"/>
              </a:rPr>
              <a:t>BEGIN</a:t>
            </a:r>
          </a:p>
          <a:p>
            <a:pPr marL="0" indent="0">
              <a:buNone/>
            </a:pPr>
            <a:r>
              <a:rPr lang="en-US" sz="900" dirty="0">
                <a:latin typeface="Arial" pitchFamily="34" charset="0"/>
                <a:cs typeface="Arial" pitchFamily="34" charset="0"/>
              </a:rPr>
              <a:t>  OPEN </a:t>
            </a:r>
            <a:r>
              <a:rPr lang="en-US" sz="900" dirty="0" err="1">
                <a:latin typeface="Arial" pitchFamily="34" charset="0"/>
                <a:cs typeface="Arial" pitchFamily="34" charset="0"/>
              </a:rPr>
              <a:t>top_orders_cursor</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  FETCH </a:t>
            </a:r>
            <a:r>
              <a:rPr lang="en-US" sz="900" dirty="0" err="1">
                <a:latin typeface="Arial" pitchFamily="34" charset="0"/>
                <a:cs typeface="Arial" pitchFamily="34" charset="0"/>
              </a:rPr>
              <a:t>top_orders_cursor</a:t>
            </a:r>
            <a:r>
              <a:rPr lang="en-US" sz="900" dirty="0">
                <a:latin typeface="Arial" pitchFamily="34" charset="0"/>
                <a:cs typeface="Arial" pitchFamily="34" charset="0"/>
              </a:rPr>
              <a:t> INTO </a:t>
            </a:r>
            <a:r>
              <a:rPr lang="en-US" sz="900" dirty="0" err="1">
                <a:latin typeface="Arial" pitchFamily="34" charset="0"/>
                <a:cs typeface="Arial" pitchFamily="34" charset="0"/>
              </a:rPr>
              <a:t>v_onum</a:t>
            </a:r>
            <a:r>
              <a:rPr lang="en-US" sz="900" dirty="0">
                <a:latin typeface="Arial" pitchFamily="34" charset="0"/>
                <a:cs typeface="Arial" pitchFamily="34" charset="0"/>
              </a:rPr>
              <a:t>, </a:t>
            </a:r>
            <a:r>
              <a:rPr lang="en-US" sz="900" dirty="0" err="1">
                <a:latin typeface="Arial" pitchFamily="34" charset="0"/>
                <a:cs typeface="Arial" pitchFamily="34" charset="0"/>
              </a:rPr>
              <a:t>v_amt</a:t>
            </a:r>
            <a:r>
              <a:rPr lang="en-US" sz="900" dirty="0">
                <a:latin typeface="Arial" pitchFamily="34" charset="0"/>
                <a:cs typeface="Arial" pitchFamily="34" charset="0"/>
              </a:rPr>
              <a:t>, </a:t>
            </a:r>
            <a:r>
              <a:rPr lang="en-US" sz="900" dirty="0" err="1">
                <a:latin typeface="Arial" pitchFamily="34" charset="0"/>
                <a:cs typeface="Arial" pitchFamily="34" charset="0"/>
              </a:rPr>
              <a:t>v_odate</a:t>
            </a:r>
            <a:r>
              <a:rPr lang="en-US" sz="900" dirty="0">
                <a:latin typeface="Arial" pitchFamily="34" charset="0"/>
                <a:cs typeface="Arial" pitchFamily="34" charset="0"/>
              </a:rPr>
              <a:t>, </a:t>
            </a:r>
            <a:r>
              <a:rPr lang="en-US" sz="900" dirty="0" err="1">
                <a:latin typeface="Arial" pitchFamily="34" charset="0"/>
                <a:cs typeface="Arial" pitchFamily="34" charset="0"/>
              </a:rPr>
              <a:t>v_cnum</a:t>
            </a:r>
            <a:r>
              <a:rPr lang="en-US" sz="900" dirty="0">
                <a:latin typeface="Arial" pitchFamily="34" charset="0"/>
                <a:cs typeface="Arial" pitchFamily="34" charset="0"/>
              </a:rPr>
              <a:t>, </a:t>
            </a:r>
            <a:r>
              <a:rPr lang="en-US" sz="900" dirty="0" err="1">
                <a:latin typeface="Arial" pitchFamily="34" charset="0"/>
                <a:cs typeface="Arial" pitchFamily="34" charset="0"/>
              </a:rPr>
              <a:t>v_snum</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  </a:t>
            </a:r>
            <a:r>
              <a:rPr lang="en-US" sz="900" dirty="0" smtClean="0">
                <a:latin typeface="Arial" pitchFamily="34" charset="0"/>
                <a:cs typeface="Arial" pitchFamily="34" charset="0"/>
              </a:rPr>
              <a:t>DBMS_OUTPUT.PUT_LINE</a:t>
            </a:r>
            <a:r>
              <a:rPr lang="en-US" sz="900" dirty="0">
                <a:latin typeface="Arial" pitchFamily="34" charset="0"/>
                <a:cs typeface="Arial" pitchFamily="34" charset="0"/>
              </a:rPr>
              <a:t>('Top 5 Orders with the Highest Amounts:');</a:t>
            </a:r>
          </a:p>
          <a:p>
            <a:pPr marL="0" indent="0">
              <a:buNone/>
            </a:pPr>
            <a:r>
              <a:rPr lang="en-US" sz="900" dirty="0">
                <a:latin typeface="Arial" pitchFamily="34" charset="0"/>
                <a:cs typeface="Arial" pitchFamily="34" charset="0"/>
              </a:rPr>
              <a:t>  DBMS_OUTPUT.PUT_LINE('ONUM' || CHR(9) || 'AMT' || CHR(9) || 'ODATE' || CHR(9) || 'CNUM' || CHR(9) || 'SNUM');</a:t>
            </a:r>
          </a:p>
          <a:p>
            <a:pPr marL="0" indent="0">
              <a:buNone/>
            </a:pPr>
            <a:r>
              <a:rPr lang="en-US" sz="900" dirty="0">
                <a:latin typeface="Arial" pitchFamily="34" charset="0"/>
                <a:cs typeface="Arial" pitchFamily="34" charset="0"/>
              </a:rPr>
              <a:t>  DBMS_OUTPUT.PUT_LINE('---------------------------------------------');</a:t>
            </a:r>
          </a:p>
          <a:p>
            <a:pPr marL="0" indent="0">
              <a:buNone/>
            </a:pPr>
            <a:r>
              <a:rPr lang="en-US" sz="900" dirty="0">
                <a:latin typeface="Arial" pitchFamily="34" charset="0"/>
                <a:cs typeface="Arial" pitchFamily="34" charset="0"/>
              </a:rPr>
              <a:t>  </a:t>
            </a:r>
            <a:r>
              <a:rPr lang="en-US" sz="900" dirty="0" smtClean="0">
                <a:latin typeface="Arial" pitchFamily="34" charset="0"/>
                <a:cs typeface="Arial" pitchFamily="34" charset="0"/>
              </a:rPr>
              <a:t>  </a:t>
            </a:r>
            <a:r>
              <a:rPr lang="en-US" sz="900" dirty="0">
                <a:latin typeface="Arial" pitchFamily="34" charset="0"/>
                <a:cs typeface="Arial" pitchFamily="34" charset="0"/>
              </a:rPr>
              <a:t>WHILE </a:t>
            </a:r>
            <a:r>
              <a:rPr lang="en-US" sz="900" dirty="0" err="1">
                <a:latin typeface="Arial" pitchFamily="34" charset="0"/>
                <a:cs typeface="Arial" pitchFamily="34" charset="0"/>
              </a:rPr>
              <a:t>top_orders_cursor%FOUND</a:t>
            </a:r>
            <a:r>
              <a:rPr lang="en-US" sz="900" dirty="0">
                <a:latin typeface="Arial" pitchFamily="34" charset="0"/>
                <a:cs typeface="Arial" pitchFamily="34" charset="0"/>
              </a:rPr>
              <a:t> LOOP</a:t>
            </a:r>
          </a:p>
          <a:p>
            <a:pPr marL="0" indent="0">
              <a:buNone/>
            </a:pPr>
            <a:r>
              <a:rPr lang="en-US" sz="900" dirty="0">
                <a:latin typeface="Arial" pitchFamily="34" charset="0"/>
                <a:cs typeface="Arial" pitchFamily="34" charset="0"/>
              </a:rPr>
              <a:t>    DBMS_OUTPUT.PUT_LINE(</a:t>
            </a:r>
            <a:r>
              <a:rPr lang="en-US" sz="900" dirty="0" err="1">
                <a:latin typeface="Arial" pitchFamily="34" charset="0"/>
                <a:cs typeface="Arial" pitchFamily="34" charset="0"/>
              </a:rPr>
              <a:t>v_onum</a:t>
            </a:r>
            <a:r>
              <a:rPr lang="en-US" sz="900" dirty="0">
                <a:latin typeface="Arial" pitchFamily="34" charset="0"/>
                <a:cs typeface="Arial" pitchFamily="34" charset="0"/>
              </a:rPr>
              <a:t> || CHR(9) || </a:t>
            </a:r>
            <a:r>
              <a:rPr lang="en-US" sz="900" dirty="0" err="1">
                <a:latin typeface="Arial" pitchFamily="34" charset="0"/>
                <a:cs typeface="Arial" pitchFamily="34" charset="0"/>
              </a:rPr>
              <a:t>v_amt</a:t>
            </a:r>
            <a:r>
              <a:rPr lang="en-US" sz="900" dirty="0">
                <a:latin typeface="Arial" pitchFamily="34" charset="0"/>
                <a:cs typeface="Arial" pitchFamily="34" charset="0"/>
              </a:rPr>
              <a:t> || CHR(9) || </a:t>
            </a:r>
            <a:r>
              <a:rPr lang="en-US" sz="900" dirty="0" err="1">
                <a:latin typeface="Arial" pitchFamily="34" charset="0"/>
                <a:cs typeface="Arial" pitchFamily="34" charset="0"/>
              </a:rPr>
              <a:t>v_odate</a:t>
            </a:r>
            <a:r>
              <a:rPr lang="en-US" sz="900" dirty="0">
                <a:latin typeface="Arial" pitchFamily="34" charset="0"/>
                <a:cs typeface="Arial" pitchFamily="34" charset="0"/>
              </a:rPr>
              <a:t> || CHR(9) || </a:t>
            </a:r>
            <a:r>
              <a:rPr lang="en-US" sz="900" dirty="0" err="1">
                <a:latin typeface="Arial" pitchFamily="34" charset="0"/>
                <a:cs typeface="Arial" pitchFamily="34" charset="0"/>
              </a:rPr>
              <a:t>v_cnum</a:t>
            </a:r>
            <a:r>
              <a:rPr lang="en-US" sz="900" dirty="0">
                <a:latin typeface="Arial" pitchFamily="34" charset="0"/>
                <a:cs typeface="Arial" pitchFamily="34" charset="0"/>
              </a:rPr>
              <a:t> || CHR(9) || </a:t>
            </a:r>
            <a:r>
              <a:rPr lang="en-US" sz="900" dirty="0" err="1">
                <a:latin typeface="Arial" pitchFamily="34" charset="0"/>
                <a:cs typeface="Arial" pitchFamily="34" charset="0"/>
              </a:rPr>
              <a:t>v_snum</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    FETCH </a:t>
            </a:r>
            <a:r>
              <a:rPr lang="en-US" sz="900" dirty="0" err="1">
                <a:latin typeface="Arial" pitchFamily="34" charset="0"/>
                <a:cs typeface="Arial" pitchFamily="34" charset="0"/>
              </a:rPr>
              <a:t>top_orders_cursor</a:t>
            </a:r>
            <a:r>
              <a:rPr lang="en-US" sz="900" dirty="0">
                <a:latin typeface="Arial" pitchFamily="34" charset="0"/>
                <a:cs typeface="Arial" pitchFamily="34" charset="0"/>
              </a:rPr>
              <a:t> INTO </a:t>
            </a:r>
            <a:r>
              <a:rPr lang="en-US" sz="900" dirty="0" err="1">
                <a:latin typeface="Arial" pitchFamily="34" charset="0"/>
                <a:cs typeface="Arial" pitchFamily="34" charset="0"/>
              </a:rPr>
              <a:t>v_onum</a:t>
            </a:r>
            <a:r>
              <a:rPr lang="en-US" sz="900" dirty="0">
                <a:latin typeface="Arial" pitchFamily="34" charset="0"/>
                <a:cs typeface="Arial" pitchFamily="34" charset="0"/>
              </a:rPr>
              <a:t>, </a:t>
            </a:r>
            <a:r>
              <a:rPr lang="en-US" sz="900" dirty="0" err="1">
                <a:latin typeface="Arial" pitchFamily="34" charset="0"/>
                <a:cs typeface="Arial" pitchFamily="34" charset="0"/>
              </a:rPr>
              <a:t>v_amt</a:t>
            </a:r>
            <a:r>
              <a:rPr lang="en-US" sz="900" dirty="0">
                <a:latin typeface="Arial" pitchFamily="34" charset="0"/>
                <a:cs typeface="Arial" pitchFamily="34" charset="0"/>
              </a:rPr>
              <a:t>, </a:t>
            </a:r>
            <a:r>
              <a:rPr lang="en-US" sz="900" dirty="0" err="1">
                <a:latin typeface="Arial" pitchFamily="34" charset="0"/>
                <a:cs typeface="Arial" pitchFamily="34" charset="0"/>
              </a:rPr>
              <a:t>v_odate</a:t>
            </a:r>
            <a:r>
              <a:rPr lang="en-US" sz="900" dirty="0">
                <a:latin typeface="Arial" pitchFamily="34" charset="0"/>
                <a:cs typeface="Arial" pitchFamily="34" charset="0"/>
              </a:rPr>
              <a:t>, </a:t>
            </a:r>
            <a:r>
              <a:rPr lang="en-US" sz="900" dirty="0" err="1">
                <a:latin typeface="Arial" pitchFamily="34" charset="0"/>
                <a:cs typeface="Arial" pitchFamily="34" charset="0"/>
              </a:rPr>
              <a:t>v_cnum</a:t>
            </a:r>
            <a:r>
              <a:rPr lang="en-US" sz="900" dirty="0">
                <a:latin typeface="Arial" pitchFamily="34" charset="0"/>
                <a:cs typeface="Arial" pitchFamily="34" charset="0"/>
              </a:rPr>
              <a:t>, </a:t>
            </a:r>
            <a:r>
              <a:rPr lang="en-US" sz="900" dirty="0" err="1">
                <a:latin typeface="Arial" pitchFamily="34" charset="0"/>
                <a:cs typeface="Arial" pitchFamily="34" charset="0"/>
              </a:rPr>
              <a:t>v_snum</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  END LOOP</a:t>
            </a:r>
            <a:r>
              <a:rPr lang="en-US" sz="900" dirty="0" smtClean="0">
                <a:latin typeface="Arial" pitchFamily="34" charset="0"/>
                <a:cs typeface="Arial" pitchFamily="34" charset="0"/>
              </a:rPr>
              <a:t>;</a:t>
            </a:r>
            <a:endParaRPr lang="en-US" sz="900" dirty="0">
              <a:latin typeface="Arial" pitchFamily="34" charset="0"/>
              <a:cs typeface="Arial" pitchFamily="34" charset="0"/>
            </a:endParaRPr>
          </a:p>
          <a:p>
            <a:pPr marL="0" indent="0">
              <a:buNone/>
            </a:pPr>
            <a:r>
              <a:rPr lang="en-US" sz="900" dirty="0">
                <a:latin typeface="Arial" pitchFamily="34" charset="0"/>
                <a:cs typeface="Arial" pitchFamily="34" charset="0"/>
              </a:rPr>
              <a:t>  CLOSE </a:t>
            </a:r>
            <a:r>
              <a:rPr lang="en-US" sz="900" dirty="0" err="1">
                <a:latin typeface="Arial" pitchFamily="34" charset="0"/>
                <a:cs typeface="Arial" pitchFamily="34" charset="0"/>
              </a:rPr>
              <a:t>top_orders_cursor</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END;</a:t>
            </a:r>
          </a:p>
          <a:p>
            <a:pPr marL="0" indent="0">
              <a:buNone/>
            </a:pPr>
            <a:r>
              <a:rPr lang="en-US" sz="900" dirty="0">
                <a:latin typeface="Arial" pitchFamily="34" charset="0"/>
                <a:cs typeface="Arial" pitchFamily="34" charset="0"/>
              </a:rPr>
              <a:t>/</a:t>
            </a:r>
          </a:p>
        </p:txBody>
      </p:sp>
      <p:pic>
        <p:nvPicPr>
          <p:cNvPr id="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1008" r="75000" b="15768"/>
          <a:stretch/>
        </p:blipFill>
        <p:spPr bwMode="auto">
          <a:xfrm>
            <a:off x="7568208" y="1641720"/>
            <a:ext cx="3252787" cy="16988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417670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 y="0"/>
            <a:ext cx="9580730" cy="711200"/>
          </a:xfrm>
        </p:spPr>
        <p:txBody>
          <a:bodyPr>
            <a:noAutofit/>
          </a:bodyPr>
          <a:lstStyle/>
          <a:p>
            <a:pPr lvl="0"/>
            <a:r>
              <a:rPr lang="en-US" sz="2400" dirty="0"/>
              <a:t>To write a Cursor to display the list of customers who are living in San jose or London.</a:t>
            </a:r>
          </a:p>
        </p:txBody>
      </p:sp>
      <p:sp>
        <p:nvSpPr>
          <p:cNvPr id="3" name="Content Placeholder 2"/>
          <p:cNvSpPr>
            <a:spLocks noGrp="1"/>
          </p:cNvSpPr>
          <p:nvPr>
            <p:ph idx="1"/>
          </p:nvPr>
        </p:nvSpPr>
        <p:spPr>
          <a:xfrm>
            <a:off x="131180" y="795204"/>
            <a:ext cx="11929641" cy="5590565"/>
          </a:xfrm>
        </p:spPr>
        <p:txBody>
          <a:bodyPr/>
          <a:lstStyle/>
          <a:p>
            <a:pPr marL="0" indent="0">
              <a:buNone/>
            </a:pPr>
            <a:r>
              <a:rPr lang="en-US" sz="900" dirty="0">
                <a:latin typeface="Arial" pitchFamily="34" charset="0"/>
                <a:cs typeface="Arial" pitchFamily="34" charset="0"/>
              </a:rPr>
              <a:t>DECLARE</a:t>
            </a:r>
          </a:p>
          <a:p>
            <a:pPr marL="0" indent="0">
              <a:buNone/>
            </a:pPr>
            <a:r>
              <a:rPr lang="en-US" sz="900" dirty="0">
                <a:latin typeface="Arial" pitchFamily="34" charset="0"/>
                <a:cs typeface="Arial" pitchFamily="34" charset="0"/>
              </a:rPr>
              <a:t>  CURSOR </a:t>
            </a:r>
            <a:r>
              <a:rPr lang="en-US" sz="900" dirty="0" err="1">
                <a:latin typeface="Arial" pitchFamily="34" charset="0"/>
                <a:cs typeface="Arial" pitchFamily="34" charset="0"/>
              </a:rPr>
              <a:t>customer_cursor</a:t>
            </a:r>
            <a:r>
              <a:rPr lang="en-US" sz="900" dirty="0">
                <a:latin typeface="Arial" pitchFamily="34" charset="0"/>
                <a:cs typeface="Arial" pitchFamily="34" charset="0"/>
              </a:rPr>
              <a:t> IS</a:t>
            </a:r>
          </a:p>
          <a:p>
            <a:pPr marL="0" indent="0">
              <a:buNone/>
            </a:pPr>
            <a:r>
              <a:rPr lang="en-US" sz="900" dirty="0">
                <a:latin typeface="Arial" pitchFamily="34" charset="0"/>
                <a:cs typeface="Arial" pitchFamily="34" charset="0"/>
              </a:rPr>
              <a:t>    SELECT CNUM, CNAME, CITY, RATING, SNUM</a:t>
            </a:r>
          </a:p>
          <a:p>
            <a:pPr marL="0" indent="0">
              <a:buNone/>
            </a:pPr>
            <a:r>
              <a:rPr lang="en-US" sz="900" dirty="0">
                <a:latin typeface="Arial" pitchFamily="34" charset="0"/>
                <a:cs typeface="Arial" pitchFamily="34" charset="0"/>
              </a:rPr>
              <a:t>    FROM CUSTOMER</a:t>
            </a:r>
          </a:p>
          <a:p>
            <a:pPr marL="0" indent="0">
              <a:buNone/>
            </a:pPr>
            <a:r>
              <a:rPr lang="en-US" sz="900" dirty="0">
                <a:latin typeface="Arial" pitchFamily="34" charset="0"/>
                <a:cs typeface="Arial" pitchFamily="34" charset="0"/>
              </a:rPr>
              <a:t>    WHERE CITY IN ('San Jose', 'London');</a:t>
            </a:r>
          </a:p>
          <a:p>
            <a:pPr marL="0" indent="0">
              <a:buNone/>
            </a:pPr>
            <a:r>
              <a:rPr lang="en-US" sz="900" dirty="0">
                <a:latin typeface="Arial" pitchFamily="34" charset="0"/>
                <a:cs typeface="Arial" pitchFamily="34" charset="0"/>
              </a:rPr>
              <a:t>   </a:t>
            </a:r>
            <a:r>
              <a:rPr lang="en-US" sz="900" dirty="0" err="1" smtClean="0">
                <a:latin typeface="Arial" pitchFamily="34" charset="0"/>
                <a:cs typeface="Arial" pitchFamily="34" charset="0"/>
              </a:rPr>
              <a:t>v_cnum</a:t>
            </a:r>
            <a:r>
              <a:rPr lang="en-US" sz="900" dirty="0" smtClean="0">
                <a:latin typeface="Arial" pitchFamily="34" charset="0"/>
                <a:cs typeface="Arial" pitchFamily="34" charset="0"/>
              </a:rPr>
              <a:t> </a:t>
            </a:r>
            <a:r>
              <a:rPr lang="en-US" sz="900" dirty="0">
                <a:latin typeface="Arial" pitchFamily="34" charset="0"/>
                <a:cs typeface="Arial" pitchFamily="34" charset="0"/>
              </a:rPr>
              <a:t>CUSTOMER.CNUM%TYPE;</a:t>
            </a:r>
          </a:p>
          <a:p>
            <a:pPr marL="0" indent="0">
              <a:buNone/>
            </a:pPr>
            <a:r>
              <a:rPr lang="en-US" sz="900" dirty="0">
                <a:latin typeface="Arial" pitchFamily="34" charset="0"/>
                <a:cs typeface="Arial" pitchFamily="34" charset="0"/>
              </a:rPr>
              <a:t>  </a:t>
            </a:r>
            <a:r>
              <a:rPr lang="en-US" sz="900" dirty="0" err="1">
                <a:latin typeface="Arial" pitchFamily="34" charset="0"/>
                <a:cs typeface="Arial" pitchFamily="34" charset="0"/>
              </a:rPr>
              <a:t>v_cname</a:t>
            </a:r>
            <a:r>
              <a:rPr lang="en-US" sz="900" dirty="0">
                <a:latin typeface="Arial" pitchFamily="34" charset="0"/>
                <a:cs typeface="Arial" pitchFamily="34" charset="0"/>
              </a:rPr>
              <a:t> CUSTOMER.CNAME%TYPE;</a:t>
            </a:r>
          </a:p>
          <a:p>
            <a:pPr marL="0" indent="0">
              <a:buNone/>
            </a:pPr>
            <a:r>
              <a:rPr lang="en-US" sz="900" dirty="0">
                <a:latin typeface="Arial" pitchFamily="34" charset="0"/>
                <a:cs typeface="Arial" pitchFamily="34" charset="0"/>
              </a:rPr>
              <a:t>  </a:t>
            </a:r>
            <a:r>
              <a:rPr lang="en-US" sz="900" dirty="0" err="1">
                <a:latin typeface="Arial" pitchFamily="34" charset="0"/>
                <a:cs typeface="Arial" pitchFamily="34" charset="0"/>
              </a:rPr>
              <a:t>v_city</a:t>
            </a:r>
            <a:r>
              <a:rPr lang="en-US" sz="900" dirty="0">
                <a:latin typeface="Arial" pitchFamily="34" charset="0"/>
                <a:cs typeface="Arial" pitchFamily="34" charset="0"/>
              </a:rPr>
              <a:t> CUSTOMER.CITY%TYPE;</a:t>
            </a:r>
          </a:p>
          <a:p>
            <a:pPr marL="0" indent="0">
              <a:buNone/>
            </a:pPr>
            <a:r>
              <a:rPr lang="en-US" sz="900" dirty="0">
                <a:latin typeface="Arial" pitchFamily="34" charset="0"/>
                <a:cs typeface="Arial" pitchFamily="34" charset="0"/>
              </a:rPr>
              <a:t>  </a:t>
            </a:r>
            <a:r>
              <a:rPr lang="en-US" sz="900" dirty="0" err="1">
                <a:latin typeface="Arial" pitchFamily="34" charset="0"/>
                <a:cs typeface="Arial" pitchFamily="34" charset="0"/>
              </a:rPr>
              <a:t>v_rating</a:t>
            </a:r>
            <a:r>
              <a:rPr lang="en-US" sz="900" dirty="0">
                <a:latin typeface="Arial" pitchFamily="34" charset="0"/>
                <a:cs typeface="Arial" pitchFamily="34" charset="0"/>
              </a:rPr>
              <a:t> CUSTOMER.RATING%TYPE;</a:t>
            </a:r>
          </a:p>
          <a:p>
            <a:pPr marL="0" indent="0">
              <a:buNone/>
            </a:pPr>
            <a:r>
              <a:rPr lang="en-US" sz="900" dirty="0">
                <a:latin typeface="Arial" pitchFamily="34" charset="0"/>
                <a:cs typeface="Arial" pitchFamily="34" charset="0"/>
              </a:rPr>
              <a:t>  </a:t>
            </a:r>
            <a:r>
              <a:rPr lang="en-US" sz="900" dirty="0" err="1">
                <a:latin typeface="Arial" pitchFamily="34" charset="0"/>
                <a:cs typeface="Arial" pitchFamily="34" charset="0"/>
              </a:rPr>
              <a:t>v_snum</a:t>
            </a:r>
            <a:r>
              <a:rPr lang="en-US" sz="900" dirty="0">
                <a:latin typeface="Arial" pitchFamily="34" charset="0"/>
                <a:cs typeface="Arial" pitchFamily="34" charset="0"/>
              </a:rPr>
              <a:t> CUSTOMER.SNUM%TYPE;</a:t>
            </a:r>
          </a:p>
          <a:p>
            <a:pPr marL="0" indent="0">
              <a:buNone/>
            </a:pPr>
            <a:r>
              <a:rPr lang="en-US" sz="900" dirty="0">
                <a:latin typeface="Arial" pitchFamily="34" charset="0"/>
                <a:cs typeface="Arial" pitchFamily="34" charset="0"/>
              </a:rPr>
              <a:t>BEGIN</a:t>
            </a:r>
          </a:p>
          <a:p>
            <a:pPr marL="0" indent="0">
              <a:buNone/>
            </a:pPr>
            <a:r>
              <a:rPr lang="en-US" sz="900" dirty="0">
                <a:latin typeface="Arial" pitchFamily="34" charset="0"/>
                <a:cs typeface="Arial" pitchFamily="34" charset="0"/>
              </a:rPr>
              <a:t>  OPEN </a:t>
            </a:r>
            <a:r>
              <a:rPr lang="en-US" sz="900" dirty="0" err="1">
                <a:latin typeface="Arial" pitchFamily="34" charset="0"/>
                <a:cs typeface="Arial" pitchFamily="34" charset="0"/>
              </a:rPr>
              <a:t>customer_cursor</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  FETCH </a:t>
            </a:r>
            <a:r>
              <a:rPr lang="en-US" sz="900" dirty="0" err="1">
                <a:latin typeface="Arial" pitchFamily="34" charset="0"/>
                <a:cs typeface="Arial" pitchFamily="34" charset="0"/>
              </a:rPr>
              <a:t>customer_cursor</a:t>
            </a:r>
            <a:r>
              <a:rPr lang="en-US" sz="900" dirty="0">
                <a:latin typeface="Arial" pitchFamily="34" charset="0"/>
                <a:cs typeface="Arial" pitchFamily="34" charset="0"/>
              </a:rPr>
              <a:t> INTO </a:t>
            </a:r>
            <a:r>
              <a:rPr lang="en-US" sz="900" dirty="0" err="1">
                <a:latin typeface="Arial" pitchFamily="34" charset="0"/>
                <a:cs typeface="Arial" pitchFamily="34" charset="0"/>
              </a:rPr>
              <a:t>v_cnum</a:t>
            </a:r>
            <a:r>
              <a:rPr lang="en-US" sz="900" dirty="0">
                <a:latin typeface="Arial" pitchFamily="34" charset="0"/>
                <a:cs typeface="Arial" pitchFamily="34" charset="0"/>
              </a:rPr>
              <a:t>, </a:t>
            </a:r>
            <a:r>
              <a:rPr lang="en-US" sz="900" dirty="0" err="1">
                <a:latin typeface="Arial" pitchFamily="34" charset="0"/>
                <a:cs typeface="Arial" pitchFamily="34" charset="0"/>
              </a:rPr>
              <a:t>v_cname</a:t>
            </a:r>
            <a:r>
              <a:rPr lang="en-US" sz="900" dirty="0">
                <a:latin typeface="Arial" pitchFamily="34" charset="0"/>
                <a:cs typeface="Arial" pitchFamily="34" charset="0"/>
              </a:rPr>
              <a:t>, </a:t>
            </a:r>
            <a:r>
              <a:rPr lang="en-US" sz="900" dirty="0" err="1">
                <a:latin typeface="Arial" pitchFamily="34" charset="0"/>
                <a:cs typeface="Arial" pitchFamily="34" charset="0"/>
              </a:rPr>
              <a:t>v_city</a:t>
            </a:r>
            <a:r>
              <a:rPr lang="en-US" sz="900" dirty="0">
                <a:latin typeface="Arial" pitchFamily="34" charset="0"/>
                <a:cs typeface="Arial" pitchFamily="34" charset="0"/>
              </a:rPr>
              <a:t>, </a:t>
            </a:r>
            <a:r>
              <a:rPr lang="en-US" sz="900" dirty="0" err="1">
                <a:latin typeface="Arial" pitchFamily="34" charset="0"/>
                <a:cs typeface="Arial" pitchFamily="34" charset="0"/>
              </a:rPr>
              <a:t>v_rating</a:t>
            </a:r>
            <a:r>
              <a:rPr lang="en-US" sz="900" dirty="0">
                <a:latin typeface="Arial" pitchFamily="34" charset="0"/>
                <a:cs typeface="Arial" pitchFamily="34" charset="0"/>
              </a:rPr>
              <a:t>, </a:t>
            </a:r>
            <a:r>
              <a:rPr lang="en-US" sz="900" dirty="0" err="1">
                <a:latin typeface="Arial" pitchFamily="34" charset="0"/>
                <a:cs typeface="Arial" pitchFamily="34" charset="0"/>
              </a:rPr>
              <a:t>v_snum</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  </a:t>
            </a:r>
            <a:r>
              <a:rPr lang="en-US" sz="900" dirty="0" smtClean="0">
                <a:latin typeface="Arial" pitchFamily="34" charset="0"/>
                <a:cs typeface="Arial" pitchFamily="34" charset="0"/>
              </a:rPr>
              <a:t>  </a:t>
            </a:r>
            <a:r>
              <a:rPr lang="en-US" sz="900" dirty="0">
                <a:latin typeface="Arial" pitchFamily="34" charset="0"/>
                <a:cs typeface="Arial" pitchFamily="34" charset="0"/>
              </a:rPr>
              <a:t>DBMS_OUTPUT.PUT_LINE('List of Customers Living in San Jose or London:');</a:t>
            </a:r>
          </a:p>
          <a:p>
            <a:pPr marL="0" indent="0">
              <a:buNone/>
            </a:pPr>
            <a:r>
              <a:rPr lang="en-US" sz="900" dirty="0">
                <a:latin typeface="Arial" pitchFamily="34" charset="0"/>
                <a:cs typeface="Arial" pitchFamily="34" charset="0"/>
              </a:rPr>
              <a:t>  DBMS_OUTPUT.PUT_LINE('CNUM' || CHR(9) || 'CNAME' || CHR(9) || 'CITY' || CHR(9) || 'RATING' || CHR(9) || 'SNUM');</a:t>
            </a:r>
          </a:p>
          <a:p>
            <a:pPr marL="0" indent="0">
              <a:buNone/>
            </a:pPr>
            <a:r>
              <a:rPr lang="en-US" sz="900" dirty="0">
                <a:latin typeface="Arial" pitchFamily="34" charset="0"/>
                <a:cs typeface="Arial" pitchFamily="34" charset="0"/>
              </a:rPr>
              <a:t>  DBMS_OUTPUT.PUT_LINE('-------------------------------------------------------------');</a:t>
            </a:r>
          </a:p>
          <a:p>
            <a:pPr marL="0" indent="0">
              <a:buNone/>
            </a:pPr>
            <a:r>
              <a:rPr lang="en-US" sz="900" dirty="0">
                <a:latin typeface="Arial" pitchFamily="34" charset="0"/>
                <a:cs typeface="Arial" pitchFamily="34" charset="0"/>
              </a:rPr>
              <a:t>  </a:t>
            </a:r>
            <a:r>
              <a:rPr lang="en-US" sz="900" dirty="0" smtClean="0">
                <a:latin typeface="Arial" pitchFamily="34" charset="0"/>
                <a:cs typeface="Arial" pitchFamily="34" charset="0"/>
              </a:rPr>
              <a:t>  </a:t>
            </a:r>
            <a:r>
              <a:rPr lang="en-US" sz="900" dirty="0">
                <a:latin typeface="Arial" pitchFamily="34" charset="0"/>
                <a:cs typeface="Arial" pitchFamily="34" charset="0"/>
              </a:rPr>
              <a:t>WHILE </a:t>
            </a:r>
            <a:r>
              <a:rPr lang="en-US" sz="900" dirty="0" err="1">
                <a:latin typeface="Arial" pitchFamily="34" charset="0"/>
                <a:cs typeface="Arial" pitchFamily="34" charset="0"/>
              </a:rPr>
              <a:t>customer_cursor%FOUND</a:t>
            </a:r>
            <a:r>
              <a:rPr lang="en-US" sz="900" dirty="0">
                <a:latin typeface="Arial" pitchFamily="34" charset="0"/>
                <a:cs typeface="Arial" pitchFamily="34" charset="0"/>
              </a:rPr>
              <a:t> LOOP</a:t>
            </a:r>
          </a:p>
          <a:p>
            <a:pPr marL="0" indent="0">
              <a:buNone/>
            </a:pPr>
            <a:r>
              <a:rPr lang="en-US" sz="900" dirty="0">
                <a:latin typeface="Arial" pitchFamily="34" charset="0"/>
                <a:cs typeface="Arial" pitchFamily="34" charset="0"/>
              </a:rPr>
              <a:t>    DBMS_OUTPUT.PUT_LINE(</a:t>
            </a:r>
            <a:r>
              <a:rPr lang="en-US" sz="900" dirty="0" err="1">
                <a:latin typeface="Arial" pitchFamily="34" charset="0"/>
                <a:cs typeface="Arial" pitchFamily="34" charset="0"/>
              </a:rPr>
              <a:t>v_cnum</a:t>
            </a:r>
            <a:r>
              <a:rPr lang="en-US" sz="900" dirty="0">
                <a:latin typeface="Arial" pitchFamily="34" charset="0"/>
                <a:cs typeface="Arial" pitchFamily="34" charset="0"/>
              </a:rPr>
              <a:t> || CHR(9) || </a:t>
            </a:r>
            <a:r>
              <a:rPr lang="en-US" sz="900" dirty="0" err="1">
                <a:latin typeface="Arial" pitchFamily="34" charset="0"/>
                <a:cs typeface="Arial" pitchFamily="34" charset="0"/>
              </a:rPr>
              <a:t>v_cname</a:t>
            </a:r>
            <a:r>
              <a:rPr lang="en-US" sz="900" dirty="0">
                <a:latin typeface="Arial" pitchFamily="34" charset="0"/>
                <a:cs typeface="Arial" pitchFamily="34" charset="0"/>
              </a:rPr>
              <a:t> || CHR(9) || </a:t>
            </a:r>
            <a:r>
              <a:rPr lang="en-US" sz="900" dirty="0" err="1">
                <a:latin typeface="Arial" pitchFamily="34" charset="0"/>
                <a:cs typeface="Arial" pitchFamily="34" charset="0"/>
              </a:rPr>
              <a:t>v_city</a:t>
            </a:r>
            <a:r>
              <a:rPr lang="en-US" sz="900" dirty="0">
                <a:latin typeface="Arial" pitchFamily="34" charset="0"/>
                <a:cs typeface="Arial" pitchFamily="34" charset="0"/>
              </a:rPr>
              <a:t> || CHR(9) || </a:t>
            </a:r>
            <a:r>
              <a:rPr lang="en-US" sz="900" dirty="0" err="1">
                <a:latin typeface="Arial" pitchFamily="34" charset="0"/>
                <a:cs typeface="Arial" pitchFamily="34" charset="0"/>
              </a:rPr>
              <a:t>v_rating</a:t>
            </a:r>
            <a:r>
              <a:rPr lang="en-US" sz="900" dirty="0">
                <a:latin typeface="Arial" pitchFamily="34" charset="0"/>
                <a:cs typeface="Arial" pitchFamily="34" charset="0"/>
              </a:rPr>
              <a:t> || CHR(9) || </a:t>
            </a:r>
            <a:r>
              <a:rPr lang="en-US" sz="900" dirty="0" err="1">
                <a:latin typeface="Arial" pitchFamily="34" charset="0"/>
                <a:cs typeface="Arial" pitchFamily="34" charset="0"/>
              </a:rPr>
              <a:t>v_snum</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    FETCH </a:t>
            </a:r>
            <a:r>
              <a:rPr lang="en-US" sz="900" dirty="0" err="1">
                <a:latin typeface="Arial" pitchFamily="34" charset="0"/>
                <a:cs typeface="Arial" pitchFamily="34" charset="0"/>
              </a:rPr>
              <a:t>customer_cursor</a:t>
            </a:r>
            <a:r>
              <a:rPr lang="en-US" sz="900" dirty="0">
                <a:latin typeface="Arial" pitchFamily="34" charset="0"/>
                <a:cs typeface="Arial" pitchFamily="34" charset="0"/>
              </a:rPr>
              <a:t> INTO </a:t>
            </a:r>
            <a:r>
              <a:rPr lang="en-US" sz="900" dirty="0" err="1">
                <a:latin typeface="Arial" pitchFamily="34" charset="0"/>
                <a:cs typeface="Arial" pitchFamily="34" charset="0"/>
              </a:rPr>
              <a:t>v_cnum</a:t>
            </a:r>
            <a:r>
              <a:rPr lang="en-US" sz="900" dirty="0">
                <a:latin typeface="Arial" pitchFamily="34" charset="0"/>
                <a:cs typeface="Arial" pitchFamily="34" charset="0"/>
              </a:rPr>
              <a:t>, </a:t>
            </a:r>
            <a:r>
              <a:rPr lang="en-US" sz="900" dirty="0" err="1">
                <a:latin typeface="Arial" pitchFamily="34" charset="0"/>
                <a:cs typeface="Arial" pitchFamily="34" charset="0"/>
              </a:rPr>
              <a:t>v_cname</a:t>
            </a:r>
            <a:r>
              <a:rPr lang="en-US" sz="900" dirty="0">
                <a:latin typeface="Arial" pitchFamily="34" charset="0"/>
                <a:cs typeface="Arial" pitchFamily="34" charset="0"/>
              </a:rPr>
              <a:t>, </a:t>
            </a:r>
            <a:r>
              <a:rPr lang="en-US" sz="900" dirty="0" err="1">
                <a:latin typeface="Arial" pitchFamily="34" charset="0"/>
                <a:cs typeface="Arial" pitchFamily="34" charset="0"/>
              </a:rPr>
              <a:t>v_city</a:t>
            </a:r>
            <a:r>
              <a:rPr lang="en-US" sz="900" dirty="0">
                <a:latin typeface="Arial" pitchFamily="34" charset="0"/>
                <a:cs typeface="Arial" pitchFamily="34" charset="0"/>
              </a:rPr>
              <a:t>, </a:t>
            </a:r>
            <a:r>
              <a:rPr lang="en-US" sz="900" dirty="0" err="1">
                <a:latin typeface="Arial" pitchFamily="34" charset="0"/>
                <a:cs typeface="Arial" pitchFamily="34" charset="0"/>
              </a:rPr>
              <a:t>v_rating</a:t>
            </a:r>
            <a:r>
              <a:rPr lang="en-US" sz="900" dirty="0">
                <a:latin typeface="Arial" pitchFamily="34" charset="0"/>
                <a:cs typeface="Arial" pitchFamily="34" charset="0"/>
              </a:rPr>
              <a:t>, </a:t>
            </a:r>
            <a:r>
              <a:rPr lang="en-US" sz="900" dirty="0" err="1">
                <a:latin typeface="Arial" pitchFamily="34" charset="0"/>
                <a:cs typeface="Arial" pitchFamily="34" charset="0"/>
              </a:rPr>
              <a:t>v_snum</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  END LOOP;</a:t>
            </a:r>
          </a:p>
          <a:p>
            <a:pPr marL="0" indent="0">
              <a:buNone/>
            </a:pPr>
            <a:r>
              <a:rPr lang="en-US" sz="900" dirty="0">
                <a:latin typeface="Arial" pitchFamily="34" charset="0"/>
                <a:cs typeface="Arial" pitchFamily="34" charset="0"/>
              </a:rPr>
              <a:t>  </a:t>
            </a:r>
            <a:r>
              <a:rPr lang="en-US" sz="900" dirty="0" smtClean="0">
                <a:latin typeface="Arial" pitchFamily="34" charset="0"/>
                <a:cs typeface="Arial" pitchFamily="34" charset="0"/>
              </a:rPr>
              <a:t>  </a:t>
            </a:r>
            <a:r>
              <a:rPr lang="en-US" sz="900" dirty="0">
                <a:latin typeface="Arial" pitchFamily="34" charset="0"/>
                <a:cs typeface="Arial" pitchFamily="34" charset="0"/>
              </a:rPr>
              <a:t>CLOSE </a:t>
            </a:r>
            <a:r>
              <a:rPr lang="en-US" sz="900" dirty="0" err="1">
                <a:latin typeface="Arial" pitchFamily="34" charset="0"/>
                <a:cs typeface="Arial" pitchFamily="34" charset="0"/>
              </a:rPr>
              <a:t>customer_cursor</a:t>
            </a:r>
            <a:r>
              <a:rPr lang="en-US" sz="900" dirty="0">
                <a:latin typeface="Arial" pitchFamily="34" charset="0"/>
                <a:cs typeface="Arial" pitchFamily="34" charset="0"/>
              </a:rPr>
              <a:t>;</a:t>
            </a:r>
          </a:p>
          <a:p>
            <a:pPr marL="0" indent="0">
              <a:buNone/>
            </a:pPr>
            <a:r>
              <a:rPr lang="en-US" sz="900" dirty="0">
                <a:latin typeface="Arial" pitchFamily="34" charset="0"/>
                <a:cs typeface="Arial" pitchFamily="34" charset="0"/>
              </a:rPr>
              <a:t>END;</a:t>
            </a:r>
          </a:p>
          <a:p>
            <a:pPr marL="0" indent="0">
              <a:buNone/>
            </a:pPr>
            <a:r>
              <a:rPr lang="en-US" sz="900" dirty="0">
                <a:latin typeface="Arial" pitchFamily="34" charset="0"/>
                <a:cs typeface="Arial" pitchFamily="34" charset="0"/>
              </a:rPr>
              <a:t>/</a:t>
            </a:r>
          </a:p>
        </p:txBody>
      </p:sp>
      <p:pic>
        <p:nvPicPr>
          <p:cNvPr id="1433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1923" r="68105" b="17308"/>
          <a:stretch/>
        </p:blipFill>
        <p:spPr bwMode="auto">
          <a:xfrm>
            <a:off x="6007040" y="1266092"/>
            <a:ext cx="5725415" cy="20960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3739492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a:t>Calculate </a:t>
            </a:r>
            <a:r>
              <a:rPr lang="en-US" dirty="0" err="1"/>
              <a:t>hra,da</a:t>
            </a:r>
            <a:r>
              <a:rPr lang="en-US" dirty="0"/>
              <a:t>, gross and net by using PL/SQL </a:t>
            </a:r>
            <a:r>
              <a:rPr lang="en-US" dirty="0" smtClean="0"/>
              <a:t>program</a:t>
            </a:r>
            <a:endParaRPr lang="en-US" dirty="0"/>
          </a:p>
        </p:txBody>
      </p:sp>
      <p:sp>
        <p:nvSpPr>
          <p:cNvPr id="3" name="Content Placeholder 2"/>
          <p:cNvSpPr>
            <a:spLocks noGrp="1"/>
          </p:cNvSpPr>
          <p:nvPr>
            <p:ph idx="1"/>
          </p:nvPr>
        </p:nvSpPr>
        <p:spPr/>
        <p:txBody>
          <a:bodyPr numCol="2"/>
          <a:lstStyle/>
          <a:p>
            <a:pPr marL="0" lvl="0" indent="0">
              <a:buNone/>
            </a:pPr>
            <a:r>
              <a:rPr lang="en-US" sz="1050" dirty="0">
                <a:latin typeface="Arial" pitchFamily="34" charset="0"/>
                <a:cs typeface="Arial" pitchFamily="34" charset="0"/>
              </a:rPr>
              <a:t>DECLARE</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v_basic</a:t>
            </a:r>
            <a:r>
              <a:rPr lang="en-US" sz="1050" dirty="0">
                <a:latin typeface="Arial" pitchFamily="34" charset="0"/>
                <a:cs typeface="Arial" pitchFamily="34" charset="0"/>
              </a:rPr>
              <a:t> NUMBER := 15000; -- Replace with the desired basic salary</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v_hra</a:t>
            </a:r>
            <a:r>
              <a:rPr lang="en-US" sz="1050" dirty="0">
                <a:latin typeface="Arial" pitchFamily="34" charset="0"/>
                <a:cs typeface="Arial" pitchFamily="34" charset="0"/>
              </a:rPr>
              <a:t> NUMBER;</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v_da</a:t>
            </a:r>
            <a:r>
              <a:rPr lang="en-US" sz="1050" dirty="0">
                <a:latin typeface="Arial" pitchFamily="34" charset="0"/>
                <a:cs typeface="Arial" pitchFamily="34" charset="0"/>
              </a:rPr>
              <a:t> NUMBER;</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v_gross</a:t>
            </a:r>
            <a:r>
              <a:rPr lang="en-US" sz="1050" dirty="0">
                <a:latin typeface="Arial" pitchFamily="34" charset="0"/>
                <a:cs typeface="Arial" pitchFamily="34" charset="0"/>
              </a:rPr>
              <a:t> NUMBER;</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v_net</a:t>
            </a:r>
            <a:r>
              <a:rPr lang="en-US" sz="1050" dirty="0">
                <a:latin typeface="Arial" pitchFamily="34" charset="0"/>
                <a:cs typeface="Arial" pitchFamily="34" charset="0"/>
              </a:rPr>
              <a:t> NUMBER;</a:t>
            </a:r>
          </a:p>
          <a:p>
            <a:pPr marL="0" lvl="0" indent="0">
              <a:buNone/>
            </a:pPr>
            <a:r>
              <a:rPr lang="en-US" sz="1050" dirty="0">
                <a:latin typeface="Arial" pitchFamily="34" charset="0"/>
                <a:cs typeface="Arial" pitchFamily="34" charset="0"/>
              </a:rPr>
              <a:t>BEGIN</a:t>
            </a:r>
          </a:p>
          <a:p>
            <a:pPr marL="0" lvl="0" indent="0">
              <a:buNone/>
            </a:pPr>
            <a:r>
              <a:rPr lang="en-US" sz="1050" dirty="0">
                <a:latin typeface="Arial" pitchFamily="34" charset="0"/>
                <a:cs typeface="Arial" pitchFamily="34" charset="0"/>
              </a:rPr>
              <a:t>  -- Calculate HRA based on the given rules</a:t>
            </a:r>
          </a:p>
          <a:p>
            <a:pPr marL="0" lvl="0" indent="0">
              <a:buNone/>
            </a:pPr>
            <a:r>
              <a:rPr lang="en-US" sz="1050" dirty="0">
                <a:latin typeface="Arial" pitchFamily="34" charset="0"/>
                <a:cs typeface="Arial" pitchFamily="34" charset="0"/>
              </a:rPr>
              <a:t>  CASE</a:t>
            </a:r>
          </a:p>
          <a:p>
            <a:pPr marL="0" lvl="0" indent="0">
              <a:buNone/>
            </a:pPr>
            <a:r>
              <a:rPr lang="en-US" sz="1050" dirty="0">
                <a:latin typeface="Arial" pitchFamily="34" charset="0"/>
                <a:cs typeface="Arial" pitchFamily="34" charset="0"/>
              </a:rPr>
              <a:t>    WHEN </a:t>
            </a:r>
            <a:r>
              <a:rPr lang="en-US" sz="1050" dirty="0" err="1">
                <a:latin typeface="Arial" pitchFamily="34" charset="0"/>
                <a:cs typeface="Arial" pitchFamily="34" charset="0"/>
              </a:rPr>
              <a:t>v_basic</a:t>
            </a:r>
            <a:r>
              <a:rPr lang="en-US" sz="1050" dirty="0">
                <a:latin typeface="Arial" pitchFamily="34" charset="0"/>
                <a:cs typeface="Arial" pitchFamily="34" charset="0"/>
              </a:rPr>
              <a:t> = 15000 THEN</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v_hra</a:t>
            </a:r>
            <a:r>
              <a:rPr lang="en-US" sz="1050" dirty="0">
                <a:latin typeface="Arial" pitchFamily="34" charset="0"/>
                <a:cs typeface="Arial" pitchFamily="34" charset="0"/>
              </a:rPr>
              <a:t> := </a:t>
            </a:r>
            <a:r>
              <a:rPr lang="en-US" sz="1050" dirty="0" err="1">
                <a:latin typeface="Arial" pitchFamily="34" charset="0"/>
                <a:cs typeface="Arial" pitchFamily="34" charset="0"/>
              </a:rPr>
              <a:t>v_basic</a:t>
            </a:r>
            <a:r>
              <a:rPr lang="en-US" sz="1050" dirty="0">
                <a:latin typeface="Arial" pitchFamily="34" charset="0"/>
                <a:cs typeface="Arial" pitchFamily="34" charset="0"/>
              </a:rPr>
              <a:t> * 0.12;</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v_da</a:t>
            </a:r>
            <a:r>
              <a:rPr lang="en-US" sz="1050" dirty="0">
                <a:latin typeface="Arial" pitchFamily="34" charset="0"/>
                <a:cs typeface="Arial" pitchFamily="34" charset="0"/>
              </a:rPr>
              <a:t> := </a:t>
            </a:r>
            <a:r>
              <a:rPr lang="en-US" sz="1050" dirty="0" err="1">
                <a:latin typeface="Arial" pitchFamily="34" charset="0"/>
                <a:cs typeface="Arial" pitchFamily="34" charset="0"/>
              </a:rPr>
              <a:t>v_basic</a:t>
            </a:r>
            <a:r>
              <a:rPr lang="en-US" sz="1050" dirty="0">
                <a:latin typeface="Arial" pitchFamily="34" charset="0"/>
                <a:cs typeface="Arial" pitchFamily="34" charset="0"/>
              </a:rPr>
              <a:t> * 0.08;</a:t>
            </a:r>
          </a:p>
          <a:p>
            <a:pPr marL="0" lvl="0" indent="0">
              <a:buNone/>
            </a:pPr>
            <a:r>
              <a:rPr lang="en-US" sz="1050" dirty="0">
                <a:latin typeface="Arial" pitchFamily="34" charset="0"/>
                <a:cs typeface="Arial" pitchFamily="34" charset="0"/>
              </a:rPr>
              <a:t>    WHEN </a:t>
            </a:r>
            <a:r>
              <a:rPr lang="en-US" sz="1050" dirty="0" err="1">
                <a:latin typeface="Arial" pitchFamily="34" charset="0"/>
                <a:cs typeface="Arial" pitchFamily="34" charset="0"/>
              </a:rPr>
              <a:t>v_basic</a:t>
            </a:r>
            <a:r>
              <a:rPr lang="en-US" sz="1050" dirty="0">
                <a:latin typeface="Arial" pitchFamily="34" charset="0"/>
                <a:cs typeface="Arial" pitchFamily="34" charset="0"/>
              </a:rPr>
              <a:t> = 12000 THEN</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v_hra</a:t>
            </a:r>
            <a:r>
              <a:rPr lang="en-US" sz="1050" dirty="0">
                <a:latin typeface="Arial" pitchFamily="34" charset="0"/>
                <a:cs typeface="Arial" pitchFamily="34" charset="0"/>
              </a:rPr>
              <a:t> := </a:t>
            </a:r>
            <a:r>
              <a:rPr lang="en-US" sz="1050" dirty="0" err="1">
                <a:latin typeface="Arial" pitchFamily="34" charset="0"/>
                <a:cs typeface="Arial" pitchFamily="34" charset="0"/>
              </a:rPr>
              <a:t>v_basic</a:t>
            </a:r>
            <a:r>
              <a:rPr lang="en-US" sz="1050" dirty="0">
                <a:latin typeface="Arial" pitchFamily="34" charset="0"/>
                <a:cs typeface="Arial" pitchFamily="34" charset="0"/>
              </a:rPr>
              <a:t> * 0.10;</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v_da</a:t>
            </a:r>
            <a:r>
              <a:rPr lang="en-US" sz="1050" dirty="0">
                <a:latin typeface="Arial" pitchFamily="34" charset="0"/>
                <a:cs typeface="Arial" pitchFamily="34" charset="0"/>
              </a:rPr>
              <a:t> := </a:t>
            </a:r>
            <a:r>
              <a:rPr lang="en-US" sz="1050" dirty="0" err="1">
                <a:latin typeface="Arial" pitchFamily="34" charset="0"/>
                <a:cs typeface="Arial" pitchFamily="34" charset="0"/>
              </a:rPr>
              <a:t>v_basic</a:t>
            </a:r>
            <a:r>
              <a:rPr lang="en-US" sz="1050" dirty="0">
                <a:latin typeface="Arial" pitchFamily="34" charset="0"/>
                <a:cs typeface="Arial" pitchFamily="34" charset="0"/>
              </a:rPr>
              <a:t> * 0.06;</a:t>
            </a:r>
          </a:p>
          <a:p>
            <a:pPr marL="0" lvl="0" indent="0">
              <a:buNone/>
            </a:pPr>
            <a:r>
              <a:rPr lang="en-US" sz="1050" dirty="0">
                <a:latin typeface="Arial" pitchFamily="34" charset="0"/>
                <a:cs typeface="Arial" pitchFamily="34" charset="0"/>
              </a:rPr>
              <a:t>    WHEN </a:t>
            </a:r>
            <a:r>
              <a:rPr lang="en-US" sz="1050" dirty="0" err="1">
                <a:latin typeface="Arial" pitchFamily="34" charset="0"/>
                <a:cs typeface="Arial" pitchFamily="34" charset="0"/>
              </a:rPr>
              <a:t>v_basic</a:t>
            </a:r>
            <a:r>
              <a:rPr lang="en-US" sz="1050" dirty="0">
                <a:latin typeface="Arial" pitchFamily="34" charset="0"/>
                <a:cs typeface="Arial" pitchFamily="34" charset="0"/>
              </a:rPr>
              <a:t> = 9000 THEN</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v_hra</a:t>
            </a:r>
            <a:r>
              <a:rPr lang="en-US" sz="1050" dirty="0">
                <a:latin typeface="Arial" pitchFamily="34" charset="0"/>
                <a:cs typeface="Arial" pitchFamily="34" charset="0"/>
              </a:rPr>
              <a:t> := </a:t>
            </a:r>
            <a:r>
              <a:rPr lang="en-US" sz="1050" dirty="0" err="1">
                <a:latin typeface="Arial" pitchFamily="34" charset="0"/>
                <a:cs typeface="Arial" pitchFamily="34" charset="0"/>
              </a:rPr>
              <a:t>v_basic</a:t>
            </a:r>
            <a:r>
              <a:rPr lang="en-US" sz="1050" dirty="0">
                <a:latin typeface="Arial" pitchFamily="34" charset="0"/>
                <a:cs typeface="Arial" pitchFamily="34" charset="0"/>
              </a:rPr>
              <a:t> * 0.07;</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v_da</a:t>
            </a:r>
            <a:r>
              <a:rPr lang="en-US" sz="1050" dirty="0">
                <a:latin typeface="Arial" pitchFamily="34" charset="0"/>
                <a:cs typeface="Arial" pitchFamily="34" charset="0"/>
              </a:rPr>
              <a:t> := </a:t>
            </a:r>
            <a:r>
              <a:rPr lang="en-US" sz="1050" dirty="0" err="1">
                <a:latin typeface="Arial" pitchFamily="34" charset="0"/>
                <a:cs typeface="Arial" pitchFamily="34" charset="0"/>
              </a:rPr>
              <a:t>v_basic</a:t>
            </a:r>
            <a:r>
              <a:rPr lang="en-US" sz="1050" dirty="0">
                <a:latin typeface="Arial" pitchFamily="34" charset="0"/>
                <a:cs typeface="Arial" pitchFamily="34" charset="0"/>
              </a:rPr>
              <a:t> * 0.04;</a:t>
            </a:r>
          </a:p>
          <a:p>
            <a:pPr marL="0" lvl="0" indent="0">
              <a:buNone/>
            </a:pPr>
            <a:r>
              <a:rPr lang="en-US" sz="1050" dirty="0">
                <a:latin typeface="Arial" pitchFamily="34" charset="0"/>
                <a:cs typeface="Arial" pitchFamily="34" charset="0"/>
              </a:rPr>
              <a:t>    ELSE</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v_hra</a:t>
            </a:r>
            <a:r>
              <a:rPr lang="en-US" sz="1050" dirty="0">
                <a:latin typeface="Arial" pitchFamily="34" charset="0"/>
                <a:cs typeface="Arial" pitchFamily="34" charset="0"/>
              </a:rPr>
              <a:t> := </a:t>
            </a:r>
            <a:r>
              <a:rPr lang="en-US" sz="1050" dirty="0" err="1">
                <a:latin typeface="Arial" pitchFamily="34" charset="0"/>
                <a:cs typeface="Arial" pitchFamily="34" charset="0"/>
              </a:rPr>
              <a:t>v_basic</a:t>
            </a:r>
            <a:r>
              <a:rPr lang="en-US" sz="1050" dirty="0">
                <a:latin typeface="Arial" pitchFamily="34" charset="0"/>
                <a:cs typeface="Arial" pitchFamily="34" charset="0"/>
              </a:rPr>
              <a:t> * 0.05;</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v_da</a:t>
            </a:r>
            <a:r>
              <a:rPr lang="en-US" sz="1050" dirty="0">
                <a:latin typeface="Arial" pitchFamily="34" charset="0"/>
                <a:cs typeface="Arial" pitchFamily="34" charset="0"/>
              </a:rPr>
              <a:t> := 200;</a:t>
            </a:r>
          </a:p>
          <a:p>
            <a:pPr marL="0" lvl="0" indent="0">
              <a:buNone/>
            </a:pPr>
            <a:r>
              <a:rPr lang="en-US" sz="1050" dirty="0">
                <a:latin typeface="Arial" pitchFamily="34" charset="0"/>
                <a:cs typeface="Arial" pitchFamily="34" charset="0"/>
              </a:rPr>
              <a:t>  END CASE;</a:t>
            </a:r>
          </a:p>
          <a:p>
            <a:pPr marL="0" lvl="0" indent="0">
              <a:buNone/>
            </a:pPr>
            <a:r>
              <a:rPr lang="en-US" sz="1050" dirty="0">
                <a:latin typeface="Arial" pitchFamily="34" charset="0"/>
                <a:cs typeface="Arial" pitchFamily="34" charset="0"/>
              </a:rPr>
              <a:t>   -- Calculate Gross and Net</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v_gross</a:t>
            </a:r>
            <a:r>
              <a:rPr lang="en-US" sz="1050" dirty="0">
                <a:latin typeface="Arial" pitchFamily="34" charset="0"/>
                <a:cs typeface="Arial" pitchFamily="34" charset="0"/>
              </a:rPr>
              <a:t> := </a:t>
            </a:r>
            <a:r>
              <a:rPr lang="en-US" sz="1050" dirty="0" err="1">
                <a:latin typeface="Arial" pitchFamily="34" charset="0"/>
                <a:cs typeface="Arial" pitchFamily="34" charset="0"/>
              </a:rPr>
              <a:t>v_basic</a:t>
            </a:r>
            <a:r>
              <a:rPr lang="en-US" sz="1050" dirty="0">
                <a:latin typeface="Arial" pitchFamily="34" charset="0"/>
                <a:cs typeface="Arial" pitchFamily="34" charset="0"/>
              </a:rPr>
              <a:t> + </a:t>
            </a:r>
            <a:r>
              <a:rPr lang="en-US" sz="1050" dirty="0" err="1">
                <a:latin typeface="Arial" pitchFamily="34" charset="0"/>
                <a:cs typeface="Arial" pitchFamily="34" charset="0"/>
              </a:rPr>
              <a:t>v_hra</a:t>
            </a:r>
            <a:r>
              <a:rPr lang="en-US" sz="1050" dirty="0">
                <a:latin typeface="Arial" pitchFamily="34" charset="0"/>
                <a:cs typeface="Arial" pitchFamily="34" charset="0"/>
              </a:rPr>
              <a:t> + </a:t>
            </a:r>
            <a:r>
              <a:rPr lang="en-US" sz="1050" dirty="0" err="1">
                <a:latin typeface="Arial" pitchFamily="34" charset="0"/>
                <a:cs typeface="Arial" pitchFamily="34" charset="0"/>
              </a:rPr>
              <a:t>v_da</a:t>
            </a:r>
            <a:r>
              <a:rPr lang="en-US" sz="1050" dirty="0">
                <a:latin typeface="Arial" pitchFamily="34" charset="0"/>
                <a:cs typeface="Arial" pitchFamily="34" charset="0"/>
              </a:rPr>
              <a:t>;</a:t>
            </a:r>
          </a:p>
          <a:p>
            <a:pPr marL="0" lvl="0" indent="0">
              <a:buNone/>
            </a:pPr>
            <a:r>
              <a:rPr lang="en-US" sz="1050" dirty="0">
                <a:latin typeface="Arial" pitchFamily="34" charset="0"/>
                <a:cs typeface="Arial" pitchFamily="34" charset="0"/>
              </a:rPr>
              <a:t>  </a:t>
            </a:r>
            <a:r>
              <a:rPr lang="en-US" sz="1050" dirty="0" err="1">
                <a:latin typeface="Arial" pitchFamily="34" charset="0"/>
                <a:cs typeface="Arial" pitchFamily="34" charset="0"/>
              </a:rPr>
              <a:t>v_net</a:t>
            </a:r>
            <a:r>
              <a:rPr lang="en-US" sz="1050" dirty="0">
                <a:latin typeface="Arial" pitchFamily="34" charset="0"/>
                <a:cs typeface="Arial" pitchFamily="34" charset="0"/>
              </a:rPr>
              <a:t> := </a:t>
            </a:r>
            <a:r>
              <a:rPr lang="en-US" sz="1050" dirty="0" err="1">
                <a:latin typeface="Arial" pitchFamily="34" charset="0"/>
                <a:cs typeface="Arial" pitchFamily="34" charset="0"/>
              </a:rPr>
              <a:t>v_gross</a:t>
            </a:r>
            <a:r>
              <a:rPr lang="en-US" sz="1050" dirty="0">
                <a:latin typeface="Arial" pitchFamily="34" charset="0"/>
                <a:cs typeface="Arial" pitchFamily="34" charset="0"/>
              </a:rPr>
              <a:t> - (CASE WHEN </a:t>
            </a:r>
            <a:r>
              <a:rPr lang="en-US" sz="1050" dirty="0" err="1">
                <a:latin typeface="Arial" pitchFamily="34" charset="0"/>
                <a:cs typeface="Arial" pitchFamily="34" charset="0"/>
              </a:rPr>
              <a:t>v_basic</a:t>
            </a:r>
            <a:r>
              <a:rPr lang="en-US" sz="1050" dirty="0">
                <a:latin typeface="Arial" pitchFamily="34" charset="0"/>
                <a:cs typeface="Arial" pitchFamily="34" charset="0"/>
              </a:rPr>
              <a:t> = 15000 THEN 0 ELSE 200 END);</a:t>
            </a:r>
          </a:p>
          <a:p>
            <a:pPr marL="0" lvl="0" indent="0">
              <a:buNone/>
            </a:pPr>
            <a:endParaRPr lang="en-US" sz="1050" dirty="0">
              <a:latin typeface="Arial" pitchFamily="34" charset="0"/>
              <a:cs typeface="Arial" pitchFamily="34" charset="0"/>
            </a:endParaRPr>
          </a:p>
          <a:p>
            <a:pPr marL="0" lvl="0" indent="0">
              <a:buNone/>
            </a:pPr>
            <a:r>
              <a:rPr lang="en-US" sz="1050" dirty="0">
                <a:latin typeface="Arial" pitchFamily="34" charset="0"/>
                <a:cs typeface="Arial" pitchFamily="34" charset="0"/>
              </a:rPr>
              <a:t>  -- Output the results</a:t>
            </a:r>
          </a:p>
          <a:p>
            <a:pPr marL="0" lvl="0" indent="0">
              <a:buNone/>
            </a:pPr>
            <a:r>
              <a:rPr lang="en-US" sz="1050" dirty="0">
                <a:latin typeface="Arial" pitchFamily="34" charset="0"/>
                <a:cs typeface="Arial" pitchFamily="34" charset="0"/>
              </a:rPr>
              <a:t>  DBMS_OUTPUT.PUT_LINE('Basic: ' || </a:t>
            </a:r>
            <a:r>
              <a:rPr lang="en-US" sz="1050" dirty="0" err="1">
                <a:latin typeface="Arial" pitchFamily="34" charset="0"/>
                <a:cs typeface="Arial" pitchFamily="34" charset="0"/>
              </a:rPr>
              <a:t>v_basic</a:t>
            </a:r>
            <a:r>
              <a:rPr lang="en-US" sz="1050" dirty="0">
                <a:latin typeface="Arial" pitchFamily="34" charset="0"/>
                <a:cs typeface="Arial" pitchFamily="34" charset="0"/>
              </a:rPr>
              <a:t>);</a:t>
            </a:r>
          </a:p>
          <a:p>
            <a:pPr marL="0" lvl="0" indent="0">
              <a:buNone/>
            </a:pPr>
            <a:r>
              <a:rPr lang="en-US" sz="1050" dirty="0">
                <a:latin typeface="Arial" pitchFamily="34" charset="0"/>
                <a:cs typeface="Arial" pitchFamily="34" charset="0"/>
              </a:rPr>
              <a:t>  DBMS_OUTPUT.PUT_LINE('HRA: ' || </a:t>
            </a:r>
            <a:r>
              <a:rPr lang="en-US" sz="1050" dirty="0" err="1">
                <a:latin typeface="Arial" pitchFamily="34" charset="0"/>
                <a:cs typeface="Arial" pitchFamily="34" charset="0"/>
              </a:rPr>
              <a:t>v_hra</a:t>
            </a:r>
            <a:r>
              <a:rPr lang="en-US" sz="1050" dirty="0">
                <a:latin typeface="Arial" pitchFamily="34" charset="0"/>
                <a:cs typeface="Arial" pitchFamily="34" charset="0"/>
              </a:rPr>
              <a:t>);</a:t>
            </a:r>
          </a:p>
          <a:p>
            <a:pPr marL="0" lvl="0" indent="0">
              <a:buNone/>
            </a:pPr>
            <a:r>
              <a:rPr lang="en-US" sz="1050" dirty="0">
                <a:latin typeface="Arial" pitchFamily="34" charset="0"/>
                <a:cs typeface="Arial" pitchFamily="34" charset="0"/>
              </a:rPr>
              <a:t>  DBMS_OUTPUT.PUT_LINE('DA: ' || </a:t>
            </a:r>
            <a:r>
              <a:rPr lang="en-US" sz="1050" dirty="0" err="1">
                <a:latin typeface="Arial" pitchFamily="34" charset="0"/>
                <a:cs typeface="Arial" pitchFamily="34" charset="0"/>
              </a:rPr>
              <a:t>v_da</a:t>
            </a:r>
            <a:r>
              <a:rPr lang="en-US" sz="1050" dirty="0">
                <a:latin typeface="Arial" pitchFamily="34" charset="0"/>
                <a:cs typeface="Arial" pitchFamily="34" charset="0"/>
              </a:rPr>
              <a:t>);</a:t>
            </a:r>
          </a:p>
          <a:p>
            <a:pPr marL="0" lvl="0" indent="0">
              <a:buNone/>
            </a:pPr>
            <a:r>
              <a:rPr lang="en-US" sz="1050" dirty="0">
                <a:latin typeface="Arial" pitchFamily="34" charset="0"/>
                <a:cs typeface="Arial" pitchFamily="34" charset="0"/>
              </a:rPr>
              <a:t>  DBMS_OUTPUT.PUT_LINE('Gross: ' || </a:t>
            </a:r>
            <a:r>
              <a:rPr lang="en-US" sz="1050" dirty="0" err="1">
                <a:latin typeface="Arial" pitchFamily="34" charset="0"/>
                <a:cs typeface="Arial" pitchFamily="34" charset="0"/>
              </a:rPr>
              <a:t>v_gross</a:t>
            </a:r>
            <a:r>
              <a:rPr lang="en-US" sz="1050" dirty="0">
                <a:latin typeface="Arial" pitchFamily="34" charset="0"/>
                <a:cs typeface="Arial" pitchFamily="34" charset="0"/>
              </a:rPr>
              <a:t>);</a:t>
            </a:r>
          </a:p>
          <a:p>
            <a:pPr marL="0" lvl="0" indent="0">
              <a:buNone/>
            </a:pPr>
            <a:r>
              <a:rPr lang="en-US" sz="1050" dirty="0">
                <a:latin typeface="Arial" pitchFamily="34" charset="0"/>
                <a:cs typeface="Arial" pitchFamily="34" charset="0"/>
              </a:rPr>
              <a:t>  DBMS_OUTPUT.PUT_LINE('Net: ' || </a:t>
            </a:r>
            <a:r>
              <a:rPr lang="en-US" sz="1050" dirty="0" err="1">
                <a:latin typeface="Arial" pitchFamily="34" charset="0"/>
                <a:cs typeface="Arial" pitchFamily="34" charset="0"/>
              </a:rPr>
              <a:t>v_net</a:t>
            </a:r>
            <a:r>
              <a:rPr lang="en-US" sz="1050" dirty="0">
                <a:latin typeface="Arial" pitchFamily="34" charset="0"/>
                <a:cs typeface="Arial" pitchFamily="34" charset="0"/>
              </a:rPr>
              <a:t>);</a:t>
            </a:r>
          </a:p>
          <a:p>
            <a:pPr marL="0" lvl="0" indent="0">
              <a:buNone/>
            </a:pPr>
            <a:r>
              <a:rPr lang="en-US" sz="1050" dirty="0">
                <a:latin typeface="Arial" pitchFamily="34" charset="0"/>
                <a:cs typeface="Arial" pitchFamily="34" charset="0"/>
              </a:rPr>
              <a:t>END;</a:t>
            </a:r>
          </a:p>
          <a:p>
            <a:pPr marL="0" lvl="0" indent="0">
              <a:buNone/>
            </a:pPr>
            <a:endParaRPr lang="en-US" sz="1050" dirty="0">
              <a:latin typeface="Arial" pitchFamily="34" charset="0"/>
              <a:cs typeface="Arial" pitchFamily="34" charset="0"/>
            </a:endParaRPr>
          </a:p>
        </p:txBody>
      </p:sp>
      <p:pic>
        <p:nvPicPr>
          <p:cNvPr id="1536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70192" r="87566" b="12500"/>
          <a:stretch/>
        </p:blipFill>
        <p:spPr bwMode="auto">
          <a:xfrm>
            <a:off x="8184767" y="4249148"/>
            <a:ext cx="2570479" cy="20116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4" name="Table 3"/>
          <p:cNvGraphicFramePr>
            <a:graphicFrameLocks noGrp="1"/>
          </p:cNvGraphicFramePr>
          <p:nvPr>
            <p:extLst>
              <p:ext uri="{D42A27DB-BD31-4B8C-83A1-F6EECF244321}">
                <p14:modId xmlns:p14="http://schemas.microsoft.com/office/powerpoint/2010/main" val="916877274"/>
              </p:ext>
            </p:extLst>
          </p:nvPr>
        </p:nvGraphicFramePr>
        <p:xfrm>
          <a:off x="2885428" y="4249148"/>
          <a:ext cx="2800350" cy="1219200"/>
        </p:xfrm>
        <a:graphic>
          <a:graphicData uri="http://schemas.openxmlformats.org/drawingml/2006/table">
            <a:tbl>
              <a:tblPr bandRow="1">
                <a:tableStyleId>{5C22544A-7EE6-4342-B048-85BDC9FD1C3A}</a:tableStyleId>
              </a:tblPr>
              <a:tblGrid>
                <a:gridCol w="823687"/>
                <a:gridCol w="1005113"/>
                <a:gridCol w="971550"/>
              </a:tblGrid>
              <a:tr h="0">
                <a:tc>
                  <a:txBody>
                    <a:bodyPr/>
                    <a:lstStyle/>
                    <a:p>
                      <a:pPr marL="0" marR="0">
                        <a:spcBef>
                          <a:spcPts val="0"/>
                        </a:spcBef>
                        <a:spcAft>
                          <a:spcPts val="0"/>
                        </a:spcAft>
                        <a:tabLst>
                          <a:tab pos="880110" algn="l"/>
                          <a:tab pos="880745" algn="l"/>
                        </a:tabLst>
                      </a:pPr>
                      <a:r>
                        <a:rPr lang="en-US" sz="1600" dirty="0">
                          <a:effectLst/>
                        </a:rPr>
                        <a:t>Basic</a:t>
                      </a:r>
                      <a:endParaRPr lang="en-US" sz="1400" dirty="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a:effectLst/>
                        </a:rPr>
                        <a:t>HRA</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a:effectLst/>
                        </a:rPr>
                        <a:t>DA</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0">
                <a:tc>
                  <a:txBody>
                    <a:bodyPr/>
                    <a:lstStyle/>
                    <a:p>
                      <a:pPr marL="0" marR="0">
                        <a:spcBef>
                          <a:spcPts val="0"/>
                        </a:spcBef>
                        <a:spcAft>
                          <a:spcPts val="0"/>
                        </a:spcAft>
                        <a:tabLst>
                          <a:tab pos="880110" algn="l"/>
                          <a:tab pos="880745" algn="l"/>
                        </a:tabLst>
                      </a:pPr>
                      <a:r>
                        <a:rPr lang="en-US" sz="1600" dirty="0">
                          <a:effectLst/>
                        </a:rPr>
                        <a:t>15000</a:t>
                      </a:r>
                      <a:endParaRPr lang="en-US" sz="1400" dirty="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dirty="0">
                          <a:effectLst/>
                        </a:rPr>
                        <a:t>12%</a:t>
                      </a:r>
                      <a:endParaRPr lang="en-US" sz="1400" dirty="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a:effectLst/>
                        </a:rPr>
                        <a:t>8%</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0">
                <a:tc>
                  <a:txBody>
                    <a:bodyPr/>
                    <a:lstStyle/>
                    <a:p>
                      <a:pPr marL="0" marR="0">
                        <a:spcBef>
                          <a:spcPts val="0"/>
                        </a:spcBef>
                        <a:spcAft>
                          <a:spcPts val="0"/>
                        </a:spcAft>
                        <a:tabLst>
                          <a:tab pos="880110" algn="l"/>
                          <a:tab pos="880745" algn="l"/>
                        </a:tabLst>
                      </a:pPr>
                      <a:r>
                        <a:rPr lang="en-US" sz="1600">
                          <a:effectLst/>
                        </a:rPr>
                        <a:t>12000</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a:effectLst/>
                        </a:rPr>
                        <a:t>10%</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a:effectLst/>
                        </a:rPr>
                        <a:t>6%</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0">
                <a:tc>
                  <a:txBody>
                    <a:bodyPr/>
                    <a:lstStyle/>
                    <a:p>
                      <a:pPr marL="0" marR="0">
                        <a:spcBef>
                          <a:spcPts val="0"/>
                        </a:spcBef>
                        <a:spcAft>
                          <a:spcPts val="0"/>
                        </a:spcAft>
                        <a:tabLst>
                          <a:tab pos="880110" algn="l"/>
                          <a:tab pos="880745" algn="l"/>
                        </a:tabLst>
                      </a:pPr>
                      <a:r>
                        <a:rPr lang="en-US" sz="1600">
                          <a:effectLst/>
                        </a:rPr>
                        <a:t>9000</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a:effectLst/>
                        </a:rPr>
                        <a:t>7%</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a:effectLst/>
                        </a:rPr>
                        <a:t>4%</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0">
                <a:tc>
                  <a:txBody>
                    <a:bodyPr/>
                    <a:lstStyle/>
                    <a:p>
                      <a:pPr marL="0" marR="0">
                        <a:spcBef>
                          <a:spcPts val="0"/>
                        </a:spcBef>
                        <a:spcAft>
                          <a:spcPts val="0"/>
                        </a:spcAft>
                        <a:tabLst>
                          <a:tab pos="880110" algn="l"/>
                          <a:tab pos="880745" algn="l"/>
                        </a:tabLst>
                      </a:pPr>
                      <a:r>
                        <a:rPr lang="en-US" sz="1600" dirty="0">
                          <a:effectLst/>
                        </a:rPr>
                        <a:t>OTHERS</a:t>
                      </a:r>
                      <a:endParaRPr lang="en-US" sz="1400" dirty="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a:effectLst/>
                        </a:rPr>
                        <a:t>5%</a:t>
                      </a:r>
                      <a:endParaRPr lang="en-US" sz="140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0" marR="0">
                        <a:spcBef>
                          <a:spcPts val="0"/>
                        </a:spcBef>
                        <a:spcAft>
                          <a:spcPts val="0"/>
                        </a:spcAft>
                        <a:tabLst>
                          <a:tab pos="880110" algn="l"/>
                          <a:tab pos="880745" algn="l"/>
                        </a:tabLst>
                      </a:pPr>
                      <a:r>
                        <a:rPr lang="en-US" sz="1600" dirty="0">
                          <a:effectLst/>
                        </a:rPr>
                        <a:t>200/-</a:t>
                      </a:r>
                      <a:endParaRPr lang="en-US" sz="1400" dirty="0">
                        <a:effectLst/>
                        <a:latin typeface="Courier New"/>
                        <a:ea typeface="Courier New"/>
                      </a:endParaRPr>
                    </a:p>
                  </a:txBody>
                  <a:tcPr marL="68580" marR="68580" marT="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11728874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699" y="108523"/>
            <a:ext cx="10515600" cy="587912"/>
          </a:xfrm>
        </p:spPr>
        <p:txBody>
          <a:bodyPr>
            <a:normAutofit fontScale="90000"/>
          </a:bodyPr>
          <a:lstStyle/>
          <a:p>
            <a:r>
              <a:rPr lang="en-US" b="1" dirty="0">
                <a:solidFill>
                  <a:schemeClr val="tx1"/>
                </a:solidFill>
                <a:latin typeface="Cambria" panose="02040503050406030204" pitchFamily="18" charset="0"/>
                <a:ea typeface="Cambria" panose="02040503050406030204" pitchFamily="18" charset="0"/>
              </a:rPr>
              <a:t>Function</a:t>
            </a:r>
          </a:p>
        </p:txBody>
      </p:sp>
      <p:sp>
        <p:nvSpPr>
          <p:cNvPr id="12" name="TextBox 11">
            <a:extLst>
              <a:ext uri="{FF2B5EF4-FFF2-40B4-BE49-F238E27FC236}">
                <a16:creationId xmlns="" xmlns:a16="http://schemas.microsoft.com/office/drawing/2014/main" id="{922C2F49-FFBE-453F-BFD9-3704629940DA}"/>
              </a:ext>
            </a:extLst>
          </p:cNvPr>
          <p:cNvSpPr txBox="1"/>
          <p:nvPr/>
        </p:nvSpPr>
        <p:spPr>
          <a:xfrm>
            <a:off x="244699" y="965978"/>
            <a:ext cx="11754392" cy="1560427"/>
          </a:xfrm>
          <a:prstGeom prst="rect">
            <a:avLst/>
          </a:prstGeom>
          <a:noFill/>
        </p:spPr>
        <p:txBody>
          <a:bodyPr wrap="square">
            <a:spAutoFit/>
          </a:bodyPr>
          <a:lstStyle/>
          <a:p>
            <a:pPr marL="342900" indent="-342900" algn="just" eaLnBrk="1" hangingPunct="1">
              <a:lnSpc>
                <a:spcPct val="90000"/>
              </a:lnSpc>
              <a:buFont typeface="Wingdings" panose="05000000000000000000" pitchFamily="2" charset="2"/>
              <a:buChar char="Ø"/>
            </a:pPr>
            <a:r>
              <a:rPr lang="en-US" altLang="en-US" sz="2400" dirty="0">
                <a:latin typeface="Cambria" panose="02040503050406030204" pitchFamily="18" charset="0"/>
                <a:ea typeface="Cambria" panose="02040503050406030204" pitchFamily="18" charset="0"/>
              </a:rPr>
              <a:t>A function is similar to a procedure, except that it returns a single value.</a:t>
            </a:r>
          </a:p>
          <a:p>
            <a:pPr marL="342900" indent="-342900" algn="just" eaLnBrk="1" hangingPunct="1">
              <a:lnSpc>
                <a:spcPct val="90000"/>
              </a:lnSpc>
              <a:buFont typeface="Wingdings" panose="05000000000000000000" pitchFamily="2" charset="2"/>
              <a:buChar char="Ø"/>
            </a:pPr>
            <a:endParaRPr lang="en-US" altLang="en-US" sz="500" dirty="0">
              <a:latin typeface="Cambria" panose="02040503050406030204" pitchFamily="18" charset="0"/>
              <a:ea typeface="Cambria" panose="02040503050406030204" pitchFamily="18" charset="0"/>
            </a:endParaRPr>
          </a:p>
          <a:p>
            <a:pPr marL="342900" indent="-342900" algn="just" eaLnBrk="1" hangingPunct="1">
              <a:lnSpc>
                <a:spcPct val="90000"/>
              </a:lnSpc>
              <a:buFont typeface="Wingdings" panose="05000000000000000000" pitchFamily="2" charset="2"/>
              <a:buChar char="Ø"/>
            </a:pPr>
            <a:r>
              <a:rPr lang="en-US" altLang="en-US" sz="2400" dirty="0">
                <a:latin typeface="Cambria" panose="02040503050406030204" pitchFamily="18" charset="0"/>
                <a:ea typeface="Cambria" panose="02040503050406030204" pitchFamily="18" charset="0"/>
              </a:rPr>
              <a:t>Functions can accept one, many, or no parameters, but a function must have a return clause in the executable section of the function.</a:t>
            </a:r>
          </a:p>
          <a:p>
            <a:pPr marL="342900" indent="-342900" algn="just" eaLnBrk="1" hangingPunct="1">
              <a:lnSpc>
                <a:spcPct val="90000"/>
              </a:lnSpc>
              <a:buFont typeface="Wingdings" panose="05000000000000000000" pitchFamily="2" charset="2"/>
              <a:buChar char="Ø"/>
            </a:pPr>
            <a:endParaRPr lang="en-US" altLang="en-US" sz="500" dirty="0">
              <a:latin typeface="Cambria" panose="02040503050406030204" pitchFamily="18" charset="0"/>
              <a:ea typeface="Cambria" panose="02040503050406030204" pitchFamily="18" charset="0"/>
            </a:endParaRPr>
          </a:p>
          <a:p>
            <a:pPr marL="342900" indent="-342900" algn="just" eaLnBrk="1" hangingPunct="1">
              <a:lnSpc>
                <a:spcPct val="90000"/>
              </a:lnSpc>
              <a:buFont typeface="Wingdings" panose="05000000000000000000" pitchFamily="2" charset="2"/>
              <a:buChar char="Ø"/>
            </a:pPr>
            <a:r>
              <a:rPr lang="en-US" altLang="en-US" sz="2400" dirty="0">
                <a:latin typeface="Cambria" panose="02040503050406030204" pitchFamily="18" charset="0"/>
                <a:ea typeface="Cambria" panose="02040503050406030204" pitchFamily="18" charset="0"/>
              </a:rPr>
              <a:t>The datatype of the return value must be declared in the header of the function.</a:t>
            </a:r>
          </a:p>
        </p:txBody>
      </p:sp>
      <p:sp>
        <p:nvSpPr>
          <p:cNvPr id="14" name="TextBox 13">
            <a:extLst>
              <a:ext uri="{FF2B5EF4-FFF2-40B4-BE49-F238E27FC236}">
                <a16:creationId xmlns="" xmlns:a16="http://schemas.microsoft.com/office/drawing/2014/main" id="{08EF6CFA-F655-4291-B312-7A3A6AA0FF6D}"/>
              </a:ext>
            </a:extLst>
          </p:cNvPr>
          <p:cNvSpPr txBox="1"/>
          <p:nvPr/>
        </p:nvSpPr>
        <p:spPr>
          <a:xfrm>
            <a:off x="244699" y="2694813"/>
            <a:ext cx="8229599" cy="3785652"/>
          </a:xfrm>
          <a:prstGeom prst="rect">
            <a:avLst/>
          </a:prstGeom>
          <a:noFill/>
        </p:spPr>
        <p:txBody>
          <a:bodyPr wrap="square">
            <a:spAutoFit/>
          </a:bodyPr>
          <a:lstStyle/>
          <a:p>
            <a:pPr marL="342900" indent="-342900">
              <a:buFont typeface="Wingdings" panose="05000000000000000000" pitchFamily="2" charset="2"/>
              <a:buChar char="Ø"/>
            </a:pPr>
            <a:r>
              <a:rPr lang="en-US" sz="2400" dirty="0">
                <a:latin typeface="Cambria" panose="02040503050406030204" pitchFamily="18" charset="0"/>
                <a:ea typeface="Cambria" panose="02040503050406030204" pitchFamily="18" charset="0"/>
              </a:rPr>
              <a:t>The syntax for creating a function is as follows:</a:t>
            </a:r>
          </a:p>
          <a:p>
            <a:endParaRPr lang="en-US" sz="2400" dirty="0">
              <a:latin typeface="Cambria" panose="02040503050406030204" pitchFamily="18" charset="0"/>
              <a:ea typeface="Cambria" panose="02040503050406030204" pitchFamily="18" charset="0"/>
            </a:endParaRPr>
          </a:p>
          <a:p>
            <a:r>
              <a:rPr lang="en-US" sz="2400" dirty="0">
                <a:latin typeface="Cambria" panose="02040503050406030204" pitchFamily="18" charset="0"/>
                <a:ea typeface="Cambria" panose="02040503050406030204" pitchFamily="18" charset="0"/>
              </a:rPr>
              <a:t> CREATE [OR REPLACE] FUNCTION </a:t>
            </a:r>
            <a:r>
              <a:rPr lang="en-US" sz="2400" dirty="0" err="1">
                <a:latin typeface="Cambria" panose="02040503050406030204" pitchFamily="18" charset="0"/>
                <a:ea typeface="Cambria" panose="02040503050406030204" pitchFamily="18" charset="0"/>
              </a:rPr>
              <a:t>function_name</a:t>
            </a:r>
            <a:endParaRPr lang="en-US" sz="2400" dirty="0">
              <a:latin typeface="Cambria" panose="02040503050406030204" pitchFamily="18" charset="0"/>
              <a:ea typeface="Cambria" panose="02040503050406030204" pitchFamily="18" charset="0"/>
            </a:endParaRPr>
          </a:p>
          <a:p>
            <a:r>
              <a:rPr lang="en-US" sz="2400" dirty="0">
                <a:latin typeface="Cambria" panose="02040503050406030204" pitchFamily="18" charset="0"/>
                <a:ea typeface="Cambria" panose="02040503050406030204" pitchFamily="18" charset="0"/>
              </a:rPr>
              <a:t>	(parameter list)</a:t>
            </a:r>
          </a:p>
          <a:p>
            <a:r>
              <a:rPr lang="en-US" sz="2400" dirty="0">
                <a:latin typeface="Cambria" panose="02040503050406030204" pitchFamily="18" charset="0"/>
                <a:ea typeface="Cambria" panose="02040503050406030204" pitchFamily="18" charset="0"/>
              </a:rPr>
              <a:t>	RETURN datatype</a:t>
            </a:r>
          </a:p>
          <a:p>
            <a:r>
              <a:rPr lang="en-US" sz="2400" dirty="0">
                <a:latin typeface="Cambria" panose="02040503050406030204" pitchFamily="18" charset="0"/>
                <a:ea typeface="Cambria" panose="02040503050406030204" pitchFamily="18" charset="0"/>
              </a:rPr>
              <a:t>  IS/AS</a:t>
            </a:r>
          </a:p>
          <a:p>
            <a:r>
              <a:rPr lang="en-US" sz="2400" dirty="0">
                <a:latin typeface="Cambria" panose="02040503050406030204" pitchFamily="18" charset="0"/>
                <a:ea typeface="Cambria" panose="02040503050406030204" pitchFamily="18" charset="0"/>
              </a:rPr>
              <a:t>  BEGIN</a:t>
            </a:r>
          </a:p>
          <a:p>
            <a:r>
              <a:rPr lang="en-US" sz="2400" dirty="0">
                <a:latin typeface="Cambria" panose="02040503050406030204" pitchFamily="18" charset="0"/>
                <a:ea typeface="Cambria" panose="02040503050406030204" pitchFamily="18" charset="0"/>
              </a:rPr>
              <a:t>	&lt;body&gt;</a:t>
            </a:r>
          </a:p>
          <a:p>
            <a:r>
              <a:rPr lang="en-US" sz="2400" dirty="0">
                <a:latin typeface="Cambria" panose="02040503050406030204" pitchFamily="18" charset="0"/>
                <a:ea typeface="Cambria" panose="02040503050406030204" pitchFamily="18" charset="0"/>
              </a:rPr>
              <a:t>	RETURN (</a:t>
            </a:r>
            <a:r>
              <a:rPr lang="en-US" sz="2400" dirty="0" err="1">
                <a:latin typeface="Cambria" panose="02040503050406030204" pitchFamily="18" charset="0"/>
                <a:ea typeface="Cambria" panose="02040503050406030204" pitchFamily="18" charset="0"/>
              </a:rPr>
              <a:t>return_value</a:t>
            </a:r>
            <a:r>
              <a:rPr lang="en-US" sz="2400" dirty="0">
                <a:latin typeface="Cambria" panose="02040503050406030204" pitchFamily="18" charset="0"/>
                <a:ea typeface="Cambria" panose="02040503050406030204" pitchFamily="18" charset="0"/>
              </a:rPr>
              <a:t>);</a:t>
            </a:r>
          </a:p>
          <a:p>
            <a:r>
              <a:rPr lang="en-US" sz="2400" dirty="0">
                <a:latin typeface="Cambria" panose="02040503050406030204" pitchFamily="18" charset="0"/>
                <a:ea typeface="Cambria" panose="02040503050406030204" pitchFamily="18" charset="0"/>
              </a:rPr>
              <a:t>  END;</a:t>
            </a:r>
          </a:p>
        </p:txBody>
      </p:sp>
    </p:spTree>
    <p:extLst>
      <p:ext uri="{BB962C8B-B14F-4D97-AF65-F5344CB8AC3E}">
        <p14:creationId xmlns:p14="http://schemas.microsoft.com/office/powerpoint/2010/main" val="334574299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D1400EC-8577-48AA-94AF-DF8D82F36353}"/>
              </a:ext>
            </a:extLst>
          </p:cNvPr>
          <p:cNvSpPr txBox="1"/>
          <p:nvPr/>
        </p:nvSpPr>
        <p:spPr>
          <a:xfrm>
            <a:off x="334853" y="2415366"/>
            <a:ext cx="7698500" cy="3924151"/>
          </a:xfrm>
          <a:prstGeom prst="rect">
            <a:avLst/>
          </a:prstGeom>
          <a:noFill/>
        </p:spPr>
        <p:txBody>
          <a:bodyPr wrap="square">
            <a:spAutoFit/>
          </a:bodyPr>
          <a:lstStyle/>
          <a:p>
            <a:r>
              <a:rPr lang="en-US" altLang="en-US" sz="2400" b="1" dirty="0">
                <a:latin typeface="Cambria" panose="02040503050406030204" pitchFamily="18" charset="0"/>
                <a:ea typeface="Cambria" panose="02040503050406030204" pitchFamily="18" charset="0"/>
              </a:rPr>
              <a:t>EXAMPLE:</a:t>
            </a:r>
          </a:p>
          <a:p>
            <a:endParaRPr lang="en-US" sz="500" b="1" dirty="0">
              <a:latin typeface="Cambria" panose="02040503050406030204" pitchFamily="18" charset="0"/>
              <a:ea typeface="Cambria" panose="02040503050406030204" pitchFamily="18" charset="0"/>
            </a:endParaRPr>
          </a:p>
          <a:p>
            <a:r>
              <a:rPr lang="en-US" sz="2200" dirty="0">
                <a:latin typeface="Cambria" panose="02040503050406030204" pitchFamily="18" charset="0"/>
                <a:ea typeface="Cambria" panose="02040503050406030204" pitchFamily="18" charset="0"/>
              </a:rPr>
              <a:t>Create or replace function </a:t>
            </a:r>
            <a:r>
              <a:rPr lang="en-US" sz="2200" dirty="0" err="1">
                <a:latin typeface="Cambria" panose="02040503050406030204" pitchFamily="18" charset="0"/>
                <a:ea typeface="Cambria" panose="02040503050406030204" pitchFamily="18" charset="0"/>
              </a:rPr>
              <a:t>account_det</a:t>
            </a:r>
            <a:r>
              <a:rPr lang="en-US" sz="2200" dirty="0">
                <a:latin typeface="Cambria" panose="02040503050406030204" pitchFamily="18" charset="0"/>
                <a:ea typeface="Cambria" panose="02040503050406030204" pitchFamily="18" charset="0"/>
              </a:rPr>
              <a:t> </a:t>
            </a:r>
          </a:p>
          <a:p>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account_num</a:t>
            </a:r>
            <a:r>
              <a:rPr lang="en-US" sz="2200" dirty="0">
                <a:latin typeface="Cambria" panose="02040503050406030204" pitchFamily="18" charset="0"/>
                <a:ea typeface="Cambria" panose="02040503050406030204" pitchFamily="18" charset="0"/>
              </a:rPr>
              <a:t> varchar2)</a:t>
            </a:r>
          </a:p>
          <a:p>
            <a:r>
              <a:rPr lang="en-US" sz="2200" dirty="0">
                <a:latin typeface="Cambria" panose="02040503050406030204" pitchFamily="18" charset="0"/>
                <a:ea typeface="Cambria" panose="02040503050406030204" pitchFamily="18" charset="0"/>
              </a:rPr>
              <a:t>RETURN varchar2</a:t>
            </a:r>
          </a:p>
          <a:p>
            <a:r>
              <a:rPr lang="en-US" sz="2200" dirty="0">
                <a:latin typeface="Cambria" panose="02040503050406030204" pitchFamily="18" charset="0"/>
                <a:ea typeface="Cambria" panose="02040503050406030204" pitchFamily="18" charset="0"/>
              </a:rPr>
              <a:t>IS</a:t>
            </a:r>
          </a:p>
          <a:p>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acc_name</a:t>
            </a:r>
            <a:r>
              <a:rPr lang="en-US" sz="2200" dirty="0">
                <a:latin typeface="Cambria" panose="02040503050406030204" pitchFamily="18" charset="0"/>
                <a:ea typeface="Cambria" panose="02040503050406030204" pitchFamily="18" charset="0"/>
              </a:rPr>
              <a:t> varchar2(30);</a:t>
            </a:r>
          </a:p>
          <a:p>
            <a:r>
              <a:rPr lang="en-US" sz="2200" dirty="0">
                <a:latin typeface="Cambria" panose="02040503050406030204" pitchFamily="18" charset="0"/>
                <a:ea typeface="Cambria" panose="02040503050406030204" pitchFamily="18" charset="0"/>
              </a:rPr>
              <a:t>BEGIN</a:t>
            </a:r>
          </a:p>
          <a:p>
            <a:r>
              <a:rPr lang="en-US" sz="2200" dirty="0">
                <a:latin typeface="Cambria" panose="02040503050406030204" pitchFamily="18" charset="0"/>
                <a:ea typeface="Cambria" panose="02040503050406030204" pitchFamily="18" charset="0"/>
              </a:rPr>
              <a:t>	select name into </a:t>
            </a:r>
            <a:r>
              <a:rPr lang="en-US" sz="2200" dirty="0" err="1">
                <a:latin typeface="Cambria" panose="02040503050406030204" pitchFamily="18" charset="0"/>
                <a:ea typeface="Cambria" panose="02040503050406030204" pitchFamily="18" charset="0"/>
              </a:rPr>
              <a:t>acc_name</a:t>
            </a:r>
            <a:r>
              <a:rPr lang="en-US" sz="2200" dirty="0">
                <a:latin typeface="Cambria" panose="02040503050406030204" pitchFamily="18" charset="0"/>
                <a:ea typeface="Cambria" panose="02040503050406030204" pitchFamily="18" charset="0"/>
              </a:rPr>
              <a:t> from</a:t>
            </a:r>
          </a:p>
          <a:p>
            <a:r>
              <a:rPr lang="en-US" sz="2200" dirty="0">
                <a:latin typeface="Cambria" panose="02040503050406030204" pitchFamily="18" charset="0"/>
                <a:ea typeface="Cambria" panose="02040503050406030204" pitchFamily="18" charset="0"/>
              </a:rPr>
              <a:t>        account where </a:t>
            </a:r>
            <a:r>
              <a:rPr lang="en-US" sz="2200" dirty="0" err="1">
                <a:latin typeface="Cambria" panose="02040503050406030204" pitchFamily="18" charset="0"/>
                <a:ea typeface="Cambria" panose="02040503050406030204" pitchFamily="18" charset="0"/>
              </a:rPr>
              <a:t>acc_no</a:t>
            </a:r>
            <a:r>
              <a:rPr lang="en-US" sz="2200" dirty="0">
                <a:latin typeface="Cambria" panose="02040503050406030204" pitchFamily="18" charset="0"/>
                <a:ea typeface="Cambria" panose="02040503050406030204" pitchFamily="18" charset="0"/>
              </a:rPr>
              <a:t>=</a:t>
            </a:r>
            <a:r>
              <a:rPr lang="en-US" sz="2200" dirty="0" err="1">
                <a:latin typeface="Cambria" panose="02040503050406030204" pitchFamily="18" charset="0"/>
                <a:ea typeface="Cambria" panose="02040503050406030204" pitchFamily="18" charset="0"/>
              </a:rPr>
              <a:t>account_num</a:t>
            </a:r>
            <a:r>
              <a:rPr lang="en-US" sz="2200" dirty="0">
                <a:latin typeface="Cambria" panose="02040503050406030204" pitchFamily="18" charset="0"/>
                <a:ea typeface="Cambria" panose="02040503050406030204" pitchFamily="18" charset="0"/>
              </a:rPr>
              <a:t>;</a:t>
            </a:r>
          </a:p>
          <a:p>
            <a:r>
              <a:rPr lang="en-US" sz="2200" dirty="0">
                <a:latin typeface="Cambria" panose="02040503050406030204" pitchFamily="18" charset="0"/>
                <a:ea typeface="Cambria" panose="02040503050406030204" pitchFamily="18" charset="0"/>
              </a:rPr>
              <a:t> RETURN </a:t>
            </a:r>
            <a:r>
              <a:rPr lang="en-US" sz="2200" dirty="0" err="1">
                <a:latin typeface="Cambria" panose="02040503050406030204" pitchFamily="18" charset="0"/>
                <a:ea typeface="Cambria" panose="02040503050406030204" pitchFamily="18" charset="0"/>
              </a:rPr>
              <a:t>acc_name</a:t>
            </a:r>
            <a:r>
              <a:rPr lang="en-US" sz="2200" dirty="0">
                <a:latin typeface="Cambria" panose="02040503050406030204" pitchFamily="18" charset="0"/>
                <a:ea typeface="Cambria" panose="02040503050406030204" pitchFamily="18" charset="0"/>
              </a:rPr>
              <a:t>;</a:t>
            </a:r>
          </a:p>
          <a:p>
            <a:r>
              <a:rPr lang="en-US" sz="2200" dirty="0">
                <a:latin typeface="Cambria" panose="02040503050406030204" pitchFamily="18" charset="0"/>
                <a:ea typeface="Cambria" panose="02040503050406030204" pitchFamily="18" charset="0"/>
              </a:rPr>
              <a:t>END;</a:t>
            </a:r>
          </a:p>
        </p:txBody>
      </p:sp>
      <p:sp>
        <p:nvSpPr>
          <p:cNvPr id="8" name="TextBox 7">
            <a:extLst>
              <a:ext uri="{FF2B5EF4-FFF2-40B4-BE49-F238E27FC236}">
                <a16:creationId xmlns="" xmlns:a16="http://schemas.microsoft.com/office/drawing/2014/main" id="{413D92E2-9038-46B0-80CD-9C28FBF4E72E}"/>
              </a:ext>
            </a:extLst>
          </p:cNvPr>
          <p:cNvSpPr txBox="1"/>
          <p:nvPr/>
        </p:nvSpPr>
        <p:spPr>
          <a:xfrm>
            <a:off x="803427" y="1200516"/>
            <a:ext cx="3923119" cy="1015663"/>
          </a:xfrm>
          <a:prstGeom prst="rect">
            <a:avLst/>
          </a:prstGeom>
          <a:noFill/>
        </p:spPr>
        <p:txBody>
          <a:bodyPr wrap="square">
            <a:spAutoFit/>
          </a:bodyPr>
          <a:lstStyle/>
          <a:p>
            <a:r>
              <a:rPr lang="en-US" sz="2000" b="1" dirty="0">
                <a:solidFill>
                  <a:srgbClr val="FF0000"/>
                </a:solidFill>
                <a:latin typeface="Cambria" panose="02040503050406030204" pitchFamily="18" charset="0"/>
                <a:ea typeface="Cambria" panose="02040503050406030204" pitchFamily="18" charset="0"/>
              </a:rPr>
              <a:t>The Following Function will fetch the name of the account for a given account number.</a:t>
            </a:r>
            <a:endParaRPr lang="en-US" sz="2000" b="1" dirty="0">
              <a:solidFill>
                <a:srgbClr val="FF0000"/>
              </a:solidFill>
            </a:endParaRPr>
          </a:p>
        </p:txBody>
      </p:sp>
      <p:sp>
        <p:nvSpPr>
          <p:cNvPr id="10" name="TextBox 9">
            <a:extLst>
              <a:ext uri="{FF2B5EF4-FFF2-40B4-BE49-F238E27FC236}">
                <a16:creationId xmlns="" xmlns:a16="http://schemas.microsoft.com/office/drawing/2014/main" id="{70752B6A-7073-480E-AC7D-A33139C9655E}"/>
              </a:ext>
            </a:extLst>
          </p:cNvPr>
          <p:cNvSpPr txBox="1"/>
          <p:nvPr/>
        </p:nvSpPr>
        <p:spPr>
          <a:xfrm>
            <a:off x="6282311" y="1878053"/>
            <a:ext cx="5643526" cy="224676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2000" b="1" dirty="0">
                <a:latin typeface="Cambria" panose="02040503050406030204" pitchFamily="18" charset="0"/>
                <a:ea typeface="Cambria" panose="02040503050406030204" pitchFamily="18" charset="0"/>
              </a:rPr>
              <a:t>DECLARE</a:t>
            </a:r>
          </a:p>
          <a:p>
            <a:r>
              <a:rPr lang="en-US" sz="2000" b="1" dirty="0">
                <a:latin typeface="Cambria" panose="02040503050406030204" pitchFamily="18" charset="0"/>
                <a:ea typeface="Cambria" panose="02040503050406030204" pitchFamily="18" charset="0"/>
              </a:rPr>
              <a:t>	</a:t>
            </a:r>
            <a:r>
              <a:rPr lang="en-US" sz="2000" b="1" dirty="0" err="1">
                <a:latin typeface="Cambria" panose="02040503050406030204" pitchFamily="18" charset="0"/>
                <a:ea typeface="Cambria" panose="02040503050406030204" pitchFamily="18" charset="0"/>
              </a:rPr>
              <a:t>acc_name</a:t>
            </a:r>
            <a:r>
              <a:rPr lang="en-US" sz="2000" b="1" dirty="0">
                <a:latin typeface="Cambria" panose="02040503050406030204" pitchFamily="18" charset="0"/>
                <a:ea typeface="Cambria" panose="02040503050406030204" pitchFamily="18" charset="0"/>
              </a:rPr>
              <a:t> VARCHAR2(30);</a:t>
            </a:r>
          </a:p>
          <a:p>
            <a:r>
              <a:rPr lang="en-US" sz="2000" b="1" dirty="0">
                <a:latin typeface="Cambria" panose="02040503050406030204" pitchFamily="18" charset="0"/>
                <a:ea typeface="Cambria" panose="02040503050406030204" pitchFamily="18" charset="0"/>
              </a:rPr>
              <a:t>BEGIN</a:t>
            </a:r>
          </a:p>
          <a:p>
            <a:r>
              <a:rPr lang="en-US" sz="2000" b="1" dirty="0">
                <a:latin typeface="Cambria" panose="02040503050406030204" pitchFamily="18" charset="0"/>
                <a:ea typeface="Cambria" panose="02040503050406030204" pitchFamily="18" charset="0"/>
              </a:rPr>
              <a:t>	</a:t>
            </a:r>
            <a:r>
              <a:rPr lang="en-US" sz="2000" b="1" dirty="0" err="1">
                <a:latin typeface="Cambria" panose="02040503050406030204" pitchFamily="18" charset="0"/>
                <a:ea typeface="Cambria" panose="02040503050406030204" pitchFamily="18" charset="0"/>
              </a:rPr>
              <a:t>acc_name</a:t>
            </a:r>
            <a:r>
              <a:rPr lang="en-US" sz="2000" b="1" dirty="0">
                <a:latin typeface="Cambria" panose="02040503050406030204" pitchFamily="18" charset="0"/>
                <a:ea typeface="Cambria" panose="02040503050406030204" pitchFamily="18" charset="0"/>
              </a:rPr>
              <a:t> := </a:t>
            </a:r>
            <a:r>
              <a:rPr lang="en-US" sz="2000" b="1" dirty="0" err="1">
                <a:latin typeface="Cambria" panose="02040503050406030204" pitchFamily="18" charset="0"/>
                <a:ea typeface="Cambria" panose="02040503050406030204" pitchFamily="18" charset="0"/>
              </a:rPr>
              <a:t>account_det</a:t>
            </a:r>
            <a:r>
              <a:rPr lang="en-US" sz="2000" b="1" dirty="0">
                <a:latin typeface="Cambria" panose="02040503050406030204" pitchFamily="18" charset="0"/>
                <a:ea typeface="Cambria" panose="02040503050406030204" pitchFamily="18" charset="0"/>
              </a:rPr>
              <a:t>(&amp;</a:t>
            </a:r>
            <a:r>
              <a:rPr lang="en-US" sz="2000" b="1" dirty="0" err="1">
                <a:latin typeface="Cambria" panose="02040503050406030204" pitchFamily="18" charset="0"/>
                <a:ea typeface="Cambria" panose="02040503050406030204" pitchFamily="18" charset="0"/>
              </a:rPr>
              <a:t>account_num</a:t>
            </a:r>
            <a:r>
              <a:rPr lang="en-US" sz="2000" b="1" dirty="0">
                <a:latin typeface="Cambria" panose="02040503050406030204" pitchFamily="18" charset="0"/>
                <a:ea typeface="Cambria" panose="02040503050406030204" pitchFamily="18" charset="0"/>
              </a:rPr>
              <a:t>);</a:t>
            </a:r>
          </a:p>
          <a:p>
            <a:r>
              <a:rPr lang="en-US" sz="2000" b="1" dirty="0">
                <a:latin typeface="Cambria" panose="02040503050406030204" pitchFamily="18" charset="0"/>
                <a:ea typeface="Cambria" panose="02040503050406030204" pitchFamily="18" charset="0"/>
              </a:rPr>
              <a:t>	DBMS_OUTPUT.PUT_LINE(</a:t>
            </a:r>
            <a:r>
              <a:rPr lang="en-US" sz="2000" b="1" dirty="0" err="1">
                <a:latin typeface="Cambria" panose="02040503050406030204" pitchFamily="18" charset="0"/>
                <a:ea typeface="Cambria" panose="02040503050406030204" pitchFamily="18" charset="0"/>
              </a:rPr>
              <a:t>acc_name</a:t>
            </a:r>
            <a:r>
              <a:rPr lang="en-US" sz="2000" b="1" dirty="0">
                <a:latin typeface="Cambria" panose="02040503050406030204" pitchFamily="18" charset="0"/>
                <a:ea typeface="Cambria" panose="02040503050406030204" pitchFamily="18" charset="0"/>
              </a:rPr>
              <a:t>);</a:t>
            </a:r>
          </a:p>
          <a:p>
            <a:r>
              <a:rPr lang="en-US" sz="2000" b="1" dirty="0">
                <a:latin typeface="Cambria" panose="02040503050406030204" pitchFamily="18" charset="0"/>
                <a:ea typeface="Cambria" panose="02040503050406030204" pitchFamily="18" charset="0"/>
              </a:rPr>
              <a:t>END;</a:t>
            </a:r>
          </a:p>
        </p:txBody>
      </p:sp>
      <p:sp>
        <p:nvSpPr>
          <p:cNvPr id="9" name="TextBox 8">
            <a:extLst>
              <a:ext uri="{FF2B5EF4-FFF2-40B4-BE49-F238E27FC236}">
                <a16:creationId xmlns="" xmlns:a16="http://schemas.microsoft.com/office/drawing/2014/main" id="{4C397EFC-CBB5-4DCB-95C7-DABB9F3DAA06}"/>
              </a:ext>
            </a:extLst>
          </p:cNvPr>
          <p:cNvSpPr txBox="1"/>
          <p:nvPr/>
        </p:nvSpPr>
        <p:spPr>
          <a:xfrm>
            <a:off x="6531733" y="1168272"/>
            <a:ext cx="6651172" cy="400110"/>
          </a:xfrm>
          <a:prstGeom prst="rect">
            <a:avLst/>
          </a:prstGeom>
          <a:noFill/>
        </p:spPr>
        <p:txBody>
          <a:bodyPr wrap="square">
            <a:spAutoFit/>
          </a:bodyPr>
          <a:lstStyle/>
          <a:p>
            <a:r>
              <a:rPr lang="en-US" sz="2000" b="1" dirty="0">
                <a:solidFill>
                  <a:srgbClr val="FF0000"/>
                </a:solidFill>
                <a:latin typeface="Cambria" panose="02040503050406030204" pitchFamily="18" charset="0"/>
                <a:ea typeface="Cambria" panose="02040503050406030204" pitchFamily="18" charset="0"/>
              </a:rPr>
              <a:t>2 Ways to Execute the Function:</a:t>
            </a:r>
            <a:endParaRPr lang="en-US" sz="2000" b="1" dirty="0">
              <a:solidFill>
                <a:srgbClr val="FF0000"/>
              </a:solidFill>
            </a:endParaRPr>
          </a:p>
        </p:txBody>
      </p:sp>
      <p:sp>
        <p:nvSpPr>
          <p:cNvPr id="4" name="TextBox 3">
            <a:extLst>
              <a:ext uri="{FF2B5EF4-FFF2-40B4-BE49-F238E27FC236}">
                <a16:creationId xmlns="" xmlns:a16="http://schemas.microsoft.com/office/drawing/2014/main" id="{EFAA1BCA-9DF7-4522-8D53-B273F76B34D6}"/>
              </a:ext>
            </a:extLst>
          </p:cNvPr>
          <p:cNvSpPr txBox="1"/>
          <p:nvPr/>
        </p:nvSpPr>
        <p:spPr>
          <a:xfrm>
            <a:off x="6388822" y="4377442"/>
            <a:ext cx="2610394" cy="1015663"/>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US" sz="2000" b="1" dirty="0">
                <a:latin typeface="Cambria" panose="02040503050406030204" pitchFamily="18" charset="0"/>
                <a:ea typeface="Cambria" panose="02040503050406030204" pitchFamily="18" charset="0"/>
              </a:rPr>
              <a:t>Select </a:t>
            </a:r>
            <a:r>
              <a:rPr lang="en-US" sz="2000" b="1" dirty="0" err="1">
                <a:latin typeface="Cambria" panose="02040503050406030204" pitchFamily="18" charset="0"/>
                <a:ea typeface="Cambria" panose="02040503050406030204" pitchFamily="18" charset="0"/>
              </a:rPr>
              <a:t>account_det</a:t>
            </a:r>
            <a:r>
              <a:rPr lang="en-US" sz="2000" b="1" dirty="0">
                <a:latin typeface="Cambria" panose="02040503050406030204" pitchFamily="18" charset="0"/>
                <a:ea typeface="Cambria" panose="02040503050406030204" pitchFamily="18" charset="0"/>
              </a:rPr>
              <a:t>(</a:t>
            </a:r>
            <a:r>
              <a:rPr lang="en-US" sz="2000" b="1" dirty="0" err="1">
                <a:latin typeface="Cambria" panose="02040503050406030204" pitchFamily="18" charset="0"/>
                <a:ea typeface="Cambria" panose="02040503050406030204" pitchFamily="18" charset="0"/>
              </a:rPr>
              <a:t>acc_no</a:t>
            </a:r>
            <a:r>
              <a:rPr lang="en-US" sz="2000" b="1" dirty="0">
                <a:latin typeface="Cambria" panose="02040503050406030204" pitchFamily="18" charset="0"/>
                <a:ea typeface="Cambria" panose="02040503050406030204" pitchFamily="18" charset="0"/>
              </a:rPr>
              <a:t>) from account;</a:t>
            </a:r>
          </a:p>
        </p:txBody>
      </p:sp>
      <p:sp>
        <p:nvSpPr>
          <p:cNvPr id="11" name="Title 1"/>
          <p:cNvSpPr txBox="1">
            <a:spLocks/>
          </p:cNvSpPr>
          <p:nvPr/>
        </p:nvSpPr>
        <p:spPr>
          <a:xfrm>
            <a:off x="244699" y="108523"/>
            <a:ext cx="10515600" cy="587912"/>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Function</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99707929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D1400EC-8577-48AA-94AF-DF8D82F36353}"/>
              </a:ext>
            </a:extLst>
          </p:cNvPr>
          <p:cNvSpPr txBox="1"/>
          <p:nvPr/>
        </p:nvSpPr>
        <p:spPr>
          <a:xfrm>
            <a:off x="373489" y="1289906"/>
            <a:ext cx="9092483" cy="6047809"/>
          </a:xfrm>
          <a:prstGeom prst="rect">
            <a:avLst/>
          </a:prstGeom>
          <a:noFill/>
        </p:spPr>
        <p:txBody>
          <a:bodyPr wrap="square">
            <a:spAutoFit/>
          </a:bodyPr>
          <a:lstStyle/>
          <a:p>
            <a:r>
              <a:rPr lang="en-US" altLang="en-US" sz="2400" b="1" dirty="0" smtClean="0">
                <a:latin typeface="Cambria" panose="02040503050406030204" pitchFamily="18" charset="0"/>
                <a:ea typeface="Cambria" panose="02040503050406030204" pitchFamily="18" charset="0"/>
              </a:rPr>
              <a:t>EXAMPLE:</a:t>
            </a:r>
          </a:p>
          <a:p>
            <a:r>
              <a:rPr lang="en-GB" altLang="en-US" dirty="0" smtClean="0">
                <a:latin typeface="Cambria" panose="02040503050406030204" pitchFamily="18" charset="0"/>
                <a:ea typeface="Cambria" panose="02040503050406030204" pitchFamily="18" charset="0"/>
              </a:rPr>
              <a:t>CREATE OR REPLACE FUNCTION </a:t>
            </a:r>
            <a:r>
              <a:rPr lang="en-GB" altLang="en-US" dirty="0" err="1" smtClean="0">
                <a:latin typeface="Cambria" panose="02040503050406030204" pitchFamily="18" charset="0"/>
                <a:ea typeface="Cambria" panose="02040503050406030204" pitchFamily="18" charset="0"/>
              </a:rPr>
              <a:t>calculate_total_salary</a:t>
            </a:r>
            <a:r>
              <a:rPr lang="en-GB" altLang="en-US" dirty="0" smtClean="0">
                <a:latin typeface="Cambria" panose="02040503050406030204" pitchFamily="18" charset="0"/>
                <a:ea typeface="Cambria" panose="02040503050406030204" pitchFamily="18" charset="0"/>
              </a:rPr>
              <a:t>(</a:t>
            </a:r>
            <a:r>
              <a:rPr lang="en-GB" altLang="en-US" dirty="0" err="1" smtClean="0">
                <a:latin typeface="Cambria" panose="02040503050406030204" pitchFamily="18" charset="0"/>
                <a:ea typeface="Cambria" panose="02040503050406030204" pitchFamily="18" charset="0"/>
              </a:rPr>
              <a:t>p_emp_number</a:t>
            </a:r>
            <a:r>
              <a:rPr lang="en-GB" altLang="en-US" dirty="0" smtClean="0">
                <a:latin typeface="Cambria" panose="02040503050406030204" pitchFamily="18" charset="0"/>
                <a:ea typeface="Cambria" panose="02040503050406030204" pitchFamily="18" charset="0"/>
              </a:rPr>
              <a:t> NUMBER)</a:t>
            </a:r>
          </a:p>
          <a:p>
            <a:r>
              <a:rPr lang="en-GB" altLang="en-US" dirty="0" smtClean="0">
                <a:latin typeface="Cambria" panose="02040503050406030204" pitchFamily="18" charset="0"/>
                <a:ea typeface="Cambria" panose="02040503050406030204" pitchFamily="18" charset="0"/>
              </a:rPr>
              <a:t>RETURN NUMBER</a:t>
            </a:r>
          </a:p>
          <a:p>
            <a:r>
              <a:rPr lang="en-GB" altLang="en-US" dirty="0" smtClean="0">
                <a:latin typeface="Cambria" panose="02040503050406030204" pitchFamily="18" charset="0"/>
                <a:ea typeface="Cambria" panose="02040503050406030204" pitchFamily="18" charset="0"/>
              </a:rPr>
              <a:t>IS</a:t>
            </a:r>
          </a:p>
          <a:p>
            <a:r>
              <a:rPr lang="en-GB" altLang="en-US" dirty="0" smtClean="0">
                <a:latin typeface="Cambria" panose="02040503050406030204" pitchFamily="18" charset="0"/>
                <a:ea typeface="Cambria" panose="02040503050406030204" pitchFamily="18" charset="0"/>
              </a:rPr>
              <a:t>    </a:t>
            </a:r>
            <a:r>
              <a:rPr lang="en-GB" altLang="en-US" dirty="0" err="1" smtClean="0">
                <a:latin typeface="Cambria" panose="02040503050406030204" pitchFamily="18" charset="0"/>
                <a:ea typeface="Cambria" panose="02040503050406030204" pitchFamily="18" charset="0"/>
              </a:rPr>
              <a:t>v_basic_salary</a:t>
            </a:r>
            <a:r>
              <a:rPr lang="en-GB" altLang="en-US" dirty="0" smtClean="0">
                <a:latin typeface="Cambria" panose="02040503050406030204" pitchFamily="18" charset="0"/>
                <a:ea typeface="Cambria" panose="02040503050406030204" pitchFamily="18" charset="0"/>
              </a:rPr>
              <a:t> NUMBER;</a:t>
            </a:r>
          </a:p>
          <a:p>
            <a:r>
              <a:rPr lang="en-GB" altLang="en-US" dirty="0" smtClean="0">
                <a:latin typeface="Cambria" panose="02040503050406030204" pitchFamily="18" charset="0"/>
                <a:ea typeface="Cambria" panose="02040503050406030204" pitchFamily="18" charset="0"/>
              </a:rPr>
              <a:t>    </a:t>
            </a:r>
            <a:r>
              <a:rPr lang="en-GB" altLang="en-US" dirty="0" err="1" smtClean="0">
                <a:latin typeface="Cambria" panose="02040503050406030204" pitchFamily="18" charset="0"/>
                <a:ea typeface="Cambria" panose="02040503050406030204" pitchFamily="18" charset="0"/>
              </a:rPr>
              <a:t>v_hra</a:t>
            </a:r>
            <a:r>
              <a:rPr lang="en-GB" altLang="en-US" dirty="0" smtClean="0">
                <a:latin typeface="Cambria" panose="02040503050406030204" pitchFamily="18" charset="0"/>
                <a:ea typeface="Cambria" panose="02040503050406030204" pitchFamily="18" charset="0"/>
              </a:rPr>
              <a:t> NUMBER;</a:t>
            </a:r>
          </a:p>
          <a:p>
            <a:r>
              <a:rPr lang="en-GB" altLang="en-US" dirty="0" smtClean="0">
                <a:latin typeface="Cambria" panose="02040503050406030204" pitchFamily="18" charset="0"/>
                <a:ea typeface="Cambria" panose="02040503050406030204" pitchFamily="18" charset="0"/>
              </a:rPr>
              <a:t>    </a:t>
            </a:r>
            <a:r>
              <a:rPr lang="en-GB" altLang="en-US" dirty="0" err="1" smtClean="0">
                <a:latin typeface="Cambria" panose="02040503050406030204" pitchFamily="18" charset="0"/>
                <a:ea typeface="Cambria" panose="02040503050406030204" pitchFamily="18" charset="0"/>
              </a:rPr>
              <a:t>v_total_salary</a:t>
            </a:r>
            <a:r>
              <a:rPr lang="en-GB" altLang="en-US" dirty="0" smtClean="0">
                <a:latin typeface="Cambria" panose="02040503050406030204" pitchFamily="18" charset="0"/>
                <a:ea typeface="Cambria" panose="02040503050406030204" pitchFamily="18" charset="0"/>
              </a:rPr>
              <a:t> NUMBER;</a:t>
            </a:r>
          </a:p>
          <a:p>
            <a:r>
              <a:rPr lang="en-GB" altLang="en-US" dirty="0" smtClean="0">
                <a:latin typeface="Cambria" panose="02040503050406030204" pitchFamily="18" charset="0"/>
                <a:ea typeface="Cambria" panose="02040503050406030204" pitchFamily="18" charset="0"/>
              </a:rPr>
              <a:t>BEGIN</a:t>
            </a:r>
          </a:p>
          <a:p>
            <a:r>
              <a:rPr lang="en-GB" altLang="en-US" dirty="0" smtClean="0">
                <a:latin typeface="Cambria" panose="02040503050406030204" pitchFamily="18" charset="0"/>
                <a:ea typeface="Cambria" panose="02040503050406030204" pitchFamily="18" charset="0"/>
              </a:rPr>
              <a:t>    -- Assuming you have a table named employees with columns </a:t>
            </a:r>
            <a:r>
              <a:rPr lang="en-GB" altLang="en-US" dirty="0" err="1" smtClean="0">
                <a:latin typeface="Cambria" panose="02040503050406030204" pitchFamily="18" charset="0"/>
                <a:ea typeface="Cambria" panose="02040503050406030204" pitchFamily="18" charset="0"/>
              </a:rPr>
              <a:t>emp_number</a:t>
            </a:r>
            <a:r>
              <a:rPr lang="en-GB" altLang="en-US" dirty="0" smtClean="0">
                <a:latin typeface="Cambria" panose="02040503050406030204" pitchFamily="18" charset="0"/>
                <a:ea typeface="Cambria" panose="02040503050406030204" pitchFamily="18" charset="0"/>
              </a:rPr>
              <a:t>, </a:t>
            </a:r>
            <a:r>
              <a:rPr lang="en-GB" altLang="en-US" dirty="0" err="1" smtClean="0">
                <a:latin typeface="Cambria" panose="02040503050406030204" pitchFamily="18" charset="0"/>
                <a:ea typeface="Cambria" panose="02040503050406030204" pitchFamily="18" charset="0"/>
              </a:rPr>
              <a:t>basic_salary</a:t>
            </a:r>
            <a:r>
              <a:rPr lang="en-GB" altLang="en-US" dirty="0" smtClean="0">
                <a:latin typeface="Cambria" panose="02040503050406030204" pitchFamily="18" charset="0"/>
                <a:ea typeface="Cambria" panose="02040503050406030204" pitchFamily="18" charset="0"/>
              </a:rPr>
              <a:t>, and </a:t>
            </a:r>
            <a:r>
              <a:rPr lang="en-GB" altLang="en-US" dirty="0" err="1" smtClean="0">
                <a:latin typeface="Cambria" panose="02040503050406030204" pitchFamily="18" charset="0"/>
                <a:ea typeface="Cambria" panose="02040503050406030204" pitchFamily="18" charset="0"/>
              </a:rPr>
              <a:t>hra</a:t>
            </a:r>
            <a:endParaRPr lang="en-GB" altLang="en-US" dirty="0" smtClean="0">
              <a:latin typeface="Cambria" panose="02040503050406030204" pitchFamily="18" charset="0"/>
              <a:ea typeface="Cambria" panose="02040503050406030204" pitchFamily="18" charset="0"/>
            </a:endParaRPr>
          </a:p>
          <a:p>
            <a:r>
              <a:rPr lang="en-GB" altLang="en-US" dirty="0" smtClean="0">
                <a:latin typeface="Cambria" panose="02040503050406030204" pitchFamily="18" charset="0"/>
                <a:ea typeface="Cambria" panose="02040503050406030204" pitchFamily="18" charset="0"/>
              </a:rPr>
              <a:t>    SELECT basic, </a:t>
            </a:r>
            <a:r>
              <a:rPr lang="en-GB" altLang="en-US" dirty="0" err="1" smtClean="0">
                <a:latin typeface="Cambria" panose="02040503050406030204" pitchFamily="18" charset="0"/>
                <a:ea typeface="Cambria" panose="02040503050406030204" pitchFamily="18" charset="0"/>
              </a:rPr>
              <a:t>hra</a:t>
            </a:r>
            <a:endParaRPr lang="en-GB" altLang="en-US" dirty="0" smtClean="0">
              <a:latin typeface="Cambria" panose="02040503050406030204" pitchFamily="18" charset="0"/>
              <a:ea typeface="Cambria" panose="02040503050406030204" pitchFamily="18" charset="0"/>
            </a:endParaRPr>
          </a:p>
          <a:p>
            <a:r>
              <a:rPr lang="en-GB" altLang="en-US" dirty="0" smtClean="0">
                <a:latin typeface="Cambria" panose="02040503050406030204" pitchFamily="18" charset="0"/>
                <a:ea typeface="Cambria" panose="02040503050406030204" pitchFamily="18" charset="0"/>
              </a:rPr>
              <a:t>    INTO </a:t>
            </a:r>
            <a:r>
              <a:rPr lang="en-GB" altLang="en-US" dirty="0" err="1" smtClean="0">
                <a:latin typeface="Cambria" panose="02040503050406030204" pitchFamily="18" charset="0"/>
                <a:ea typeface="Cambria" panose="02040503050406030204" pitchFamily="18" charset="0"/>
              </a:rPr>
              <a:t>v_basic_salary</a:t>
            </a:r>
            <a:r>
              <a:rPr lang="en-GB" altLang="en-US" dirty="0" smtClean="0">
                <a:latin typeface="Cambria" panose="02040503050406030204" pitchFamily="18" charset="0"/>
                <a:ea typeface="Cambria" panose="02040503050406030204" pitchFamily="18" charset="0"/>
              </a:rPr>
              <a:t>, </a:t>
            </a:r>
            <a:r>
              <a:rPr lang="en-GB" altLang="en-US" dirty="0" err="1" smtClean="0">
                <a:latin typeface="Cambria" panose="02040503050406030204" pitchFamily="18" charset="0"/>
                <a:ea typeface="Cambria" panose="02040503050406030204" pitchFamily="18" charset="0"/>
              </a:rPr>
              <a:t>v_hra</a:t>
            </a:r>
            <a:endParaRPr lang="en-GB" altLang="en-US" dirty="0" smtClean="0">
              <a:latin typeface="Cambria" panose="02040503050406030204" pitchFamily="18" charset="0"/>
              <a:ea typeface="Cambria" panose="02040503050406030204" pitchFamily="18" charset="0"/>
            </a:endParaRPr>
          </a:p>
          <a:p>
            <a:r>
              <a:rPr lang="en-GB" altLang="en-US" dirty="0" smtClean="0">
                <a:latin typeface="Cambria" panose="02040503050406030204" pitchFamily="18" charset="0"/>
                <a:ea typeface="Cambria" panose="02040503050406030204" pitchFamily="18" charset="0"/>
              </a:rPr>
              <a:t>    FROM employees</a:t>
            </a:r>
          </a:p>
          <a:p>
            <a:r>
              <a:rPr lang="en-GB" altLang="en-US" dirty="0" smtClean="0">
                <a:latin typeface="Cambria" panose="02040503050406030204" pitchFamily="18" charset="0"/>
                <a:ea typeface="Cambria" panose="02040503050406030204" pitchFamily="18" charset="0"/>
              </a:rPr>
              <a:t>    WHERE </a:t>
            </a:r>
            <a:r>
              <a:rPr lang="en-GB" altLang="en-US" dirty="0" err="1" smtClean="0">
                <a:latin typeface="Cambria" panose="02040503050406030204" pitchFamily="18" charset="0"/>
                <a:ea typeface="Cambria" panose="02040503050406030204" pitchFamily="18" charset="0"/>
              </a:rPr>
              <a:t>emp_number</a:t>
            </a:r>
            <a:r>
              <a:rPr lang="en-GB" altLang="en-US" dirty="0" smtClean="0">
                <a:latin typeface="Cambria" panose="02040503050406030204" pitchFamily="18" charset="0"/>
                <a:ea typeface="Cambria" panose="02040503050406030204" pitchFamily="18" charset="0"/>
              </a:rPr>
              <a:t> = </a:t>
            </a:r>
            <a:r>
              <a:rPr lang="en-GB" altLang="en-US" dirty="0" err="1" smtClean="0">
                <a:latin typeface="Cambria" panose="02040503050406030204" pitchFamily="18" charset="0"/>
                <a:ea typeface="Cambria" panose="02040503050406030204" pitchFamily="18" charset="0"/>
              </a:rPr>
              <a:t>p_emp_number</a:t>
            </a:r>
            <a:r>
              <a:rPr lang="en-GB" altLang="en-US" dirty="0" smtClean="0">
                <a:latin typeface="Cambria" panose="02040503050406030204" pitchFamily="18" charset="0"/>
                <a:ea typeface="Cambria" panose="02040503050406030204" pitchFamily="18" charset="0"/>
              </a:rPr>
              <a:t>;</a:t>
            </a:r>
          </a:p>
          <a:p>
            <a:r>
              <a:rPr lang="en-GB" altLang="en-US" dirty="0" smtClean="0">
                <a:latin typeface="Cambria" panose="02040503050406030204" pitchFamily="18" charset="0"/>
                <a:ea typeface="Cambria" panose="02040503050406030204" pitchFamily="18" charset="0"/>
              </a:rPr>
              <a:t>    </a:t>
            </a:r>
          </a:p>
          <a:p>
            <a:r>
              <a:rPr lang="en-GB" altLang="en-US" dirty="0" smtClean="0">
                <a:latin typeface="Cambria" panose="02040503050406030204" pitchFamily="18" charset="0"/>
                <a:ea typeface="Cambria" panose="02040503050406030204" pitchFamily="18" charset="0"/>
              </a:rPr>
              <a:t>    </a:t>
            </a:r>
            <a:r>
              <a:rPr lang="en-GB" altLang="en-US" dirty="0" err="1" smtClean="0">
                <a:latin typeface="Cambria" panose="02040503050406030204" pitchFamily="18" charset="0"/>
                <a:ea typeface="Cambria" panose="02040503050406030204" pitchFamily="18" charset="0"/>
              </a:rPr>
              <a:t>v_total_salary</a:t>
            </a:r>
            <a:r>
              <a:rPr lang="en-GB" altLang="en-US" dirty="0" smtClean="0">
                <a:latin typeface="Cambria" panose="02040503050406030204" pitchFamily="18" charset="0"/>
                <a:ea typeface="Cambria" panose="02040503050406030204" pitchFamily="18" charset="0"/>
              </a:rPr>
              <a:t> := </a:t>
            </a:r>
            <a:r>
              <a:rPr lang="en-GB" altLang="en-US" dirty="0" err="1" smtClean="0">
                <a:latin typeface="Cambria" panose="02040503050406030204" pitchFamily="18" charset="0"/>
                <a:ea typeface="Cambria" panose="02040503050406030204" pitchFamily="18" charset="0"/>
              </a:rPr>
              <a:t>v_basic_salary</a:t>
            </a:r>
            <a:r>
              <a:rPr lang="en-GB" altLang="en-US" dirty="0" smtClean="0">
                <a:latin typeface="Cambria" panose="02040503050406030204" pitchFamily="18" charset="0"/>
                <a:ea typeface="Cambria" panose="02040503050406030204" pitchFamily="18" charset="0"/>
              </a:rPr>
              <a:t> + </a:t>
            </a:r>
            <a:r>
              <a:rPr lang="en-GB" altLang="en-US" dirty="0" err="1" smtClean="0">
                <a:latin typeface="Cambria" panose="02040503050406030204" pitchFamily="18" charset="0"/>
                <a:ea typeface="Cambria" panose="02040503050406030204" pitchFamily="18" charset="0"/>
              </a:rPr>
              <a:t>v_hra</a:t>
            </a:r>
            <a:r>
              <a:rPr lang="en-GB" altLang="en-US" dirty="0" smtClean="0">
                <a:latin typeface="Cambria" panose="02040503050406030204" pitchFamily="18" charset="0"/>
                <a:ea typeface="Cambria" panose="02040503050406030204" pitchFamily="18" charset="0"/>
              </a:rPr>
              <a:t>;</a:t>
            </a:r>
          </a:p>
          <a:p>
            <a:r>
              <a:rPr lang="en-GB" altLang="en-US" dirty="0" smtClean="0">
                <a:latin typeface="Cambria" panose="02040503050406030204" pitchFamily="18" charset="0"/>
                <a:ea typeface="Cambria" panose="02040503050406030204" pitchFamily="18" charset="0"/>
              </a:rPr>
              <a:t>    </a:t>
            </a:r>
          </a:p>
          <a:p>
            <a:r>
              <a:rPr lang="en-GB" altLang="en-US" dirty="0" smtClean="0">
                <a:latin typeface="Cambria" panose="02040503050406030204" pitchFamily="18" charset="0"/>
                <a:ea typeface="Cambria" panose="02040503050406030204" pitchFamily="18" charset="0"/>
              </a:rPr>
              <a:t>    RETURN </a:t>
            </a:r>
            <a:r>
              <a:rPr lang="en-GB" altLang="en-US" dirty="0" err="1" smtClean="0">
                <a:latin typeface="Cambria" panose="02040503050406030204" pitchFamily="18" charset="0"/>
                <a:ea typeface="Cambria" panose="02040503050406030204" pitchFamily="18" charset="0"/>
              </a:rPr>
              <a:t>v_total_salary</a:t>
            </a:r>
            <a:r>
              <a:rPr lang="en-GB" altLang="en-US" dirty="0" smtClean="0">
                <a:latin typeface="Cambria" panose="02040503050406030204" pitchFamily="18" charset="0"/>
                <a:ea typeface="Cambria" panose="02040503050406030204" pitchFamily="18" charset="0"/>
              </a:rPr>
              <a:t>;</a:t>
            </a:r>
          </a:p>
          <a:p>
            <a:r>
              <a:rPr lang="en-GB" altLang="en-US" dirty="0" smtClean="0">
                <a:latin typeface="Cambria" panose="02040503050406030204" pitchFamily="18" charset="0"/>
                <a:ea typeface="Cambria" panose="02040503050406030204" pitchFamily="18" charset="0"/>
              </a:rPr>
              <a:t>END;</a:t>
            </a:r>
          </a:p>
          <a:p>
            <a:r>
              <a:rPr lang="en-GB" altLang="en-US" dirty="0" smtClean="0">
                <a:latin typeface="Cambria" panose="02040503050406030204" pitchFamily="18" charset="0"/>
                <a:ea typeface="Cambria" panose="02040503050406030204" pitchFamily="18" charset="0"/>
              </a:rPr>
              <a:t>/</a:t>
            </a:r>
          </a:p>
          <a:p>
            <a:endParaRPr lang="en-US" altLang="en-US" dirty="0" smtClean="0">
              <a:latin typeface="Cambria" panose="02040503050406030204" pitchFamily="18" charset="0"/>
              <a:ea typeface="Cambria" panose="02040503050406030204" pitchFamily="18" charset="0"/>
            </a:endParaRPr>
          </a:p>
          <a:p>
            <a:endParaRPr lang="en-US" sz="300" dirty="0">
              <a:latin typeface="Cambria" panose="02040503050406030204" pitchFamily="18" charset="0"/>
              <a:ea typeface="Cambria" panose="02040503050406030204" pitchFamily="18" charset="0"/>
            </a:endParaRPr>
          </a:p>
        </p:txBody>
      </p:sp>
      <p:sp>
        <p:nvSpPr>
          <p:cNvPr id="8" name="TextBox 7">
            <a:extLst>
              <a:ext uri="{FF2B5EF4-FFF2-40B4-BE49-F238E27FC236}">
                <a16:creationId xmlns="" xmlns:a16="http://schemas.microsoft.com/office/drawing/2014/main" id="{413D92E2-9038-46B0-80CD-9C28FBF4E72E}"/>
              </a:ext>
            </a:extLst>
          </p:cNvPr>
          <p:cNvSpPr txBox="1"/>
          <p:nvPr/>
        </p:nvSpPr>
        <p:spPr>
          <a:xfrm>
            <a:off x="260984" y="967749"/>
            <a:ext cx="11716368" cy="369332"/>
          </a:xfrm>
          <a:prstGeom prst="rect">
            <a:avLst/>
          </a:prstGeom>
          <a:noFill/>
        </p:spPr>
        <p:txBody>
          <a:bodyPr wrap="square">
            <a:spAutoFit/>
          </a:bodyPr>
          <a:lstStyle/>
          <a:p>
            <a:r>
              <a:rPr lang="en-GB" b="1" dirty="0">
                <a:latin typeface="Cambria" panose="02040503050406030204" pitchFamily="18" charset="0"/>
                <a:ea typeface="Cambria" panose="02040503050406030204" pitchFamily="18" charset="0"/>
              </a:rPr>
              <a:t>Write a function to accept employee number as parameter and return Basic +HRA </a:t>
            </a:r>
            <a:r>
              <a:rPr lang="en-IN" b="1" dirty="0">
                <a:latin typeface="Cambria" panose="02040503050406030204" pitchFamily="18" charset="0"/>
                <a:ea typeface="Cambria" panose="02040503050406030204" pitchFamily="18" charset="0"/>
              </a:rPr>
              <a:t>together as single column</a:t>
            </a:r>
            <a:endParaRPr lang="en-US" b="1" dirty="0">
              <a:latin typeface="Cambria" panose="02040503050406030204" pitchFamily="18" charset="0"/>
              <a:ea typeface="Cambria" panose="02040503050406030204" pitchFamily="18" charset="0"/>
            </a:endParaRPr>
          </a:p>
        </p:txBody>
      </p:sp>
      <p:sp>
        <p:nvSpPr>
          <p:cNvPr id="4" name="TextBox 3">
            <a:extLst>
              <a:ext uri="{FF2B5EF4-FFF2-40B4-BE49-F238E27FC236}">
                <a16:creationId xmlns="" xmlns:a16="http://schemas.microsoft.com/office/drawing/2014/main" id="{EFAA1BCA-9DF7-4522-8D53-B273F76B34D6}"/>
              </a:ext>
            </a:extLst>
          </p:cNvPr>
          <p:cNvSpPr txBox="1"/>
          <p:nvPr/>
        </p:nvSpPr>
        <p:spPr>
          <a:xfrm>
            <a:off x="9076543" y="2063960"/>
            <a:ext cx="2610394" cy="1323439"/>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US" sz="2000" b="1" dirty="0" smtClean="0">
                <a:latin typeface="Cambria" panose="02040503050406030204" pitchFamily="18" charset="0"/>
                <a:ea typeface="Cambria" panose="02040503050406030204" pitchFamily="18" charset="0"/>
              </a:rPr>
              <a:t>TO run: Select </a:t>
            </a:r>
            <a:r>
              <a:rPr lang="en-GB" altLang="en-US" sz="2000" b="1" dirty="0" err="1">
                <a:latin typeface="Cambria" panose="02040503050406030204" pitchFamily="18" charset="0"/>
                <a:ea typeface="Cambria" panose="02040503050406030204" pitchFamily="18" charset="0"/>
              </a:rPr>
              <a:t>calculate_total_salary</a:t>
            </a:r>
            <a:r>
              <a:rPr lang="en-GB" altLang="en-US" sz="2000" b="1" dirty="0">
                <a:latin typeface="Cambria" panose="02040503050406030204" pitchFamily="18" charset="0"/>
                <a:ea typeface="Cambria" panose="02040503050406030204" pitchFamily="18" charset="0"/>
              </a:rPr>
              <a:t> </a:t>
            </a:r>
            <a:r>
              <a:rPr lang="en-US" sz="2000" b="1" dirty="0">
                <a:latin typeface="Cambria" panose="02040503050406030204" pitchFamily="18" charset="0"/>
                <a:ea typeface="Cambria" panose="02040503050406030204" pitchFamily="18" charset="0"/>
              </a:rPr>
              <a:t>(</a:t>
            </a:r>
            <a:r>
              <a:rPr lang="en-US" sz="2000" b="1" dirty="0" err="1">
                <a:latin typeface="Cambria" panose="02040503050406030204" pitchFamily="18" charset="0"/>
                <a:ea typeface="Cambria" panose="02040503050406030204" pitchFamily="18" charset="0"/>
              </a:rPr>
              <a:t>emp_number</a:t>
            </a:r>
            <a:r>
              <a:rPr lang="en-US" sz="2000" b="1" dirty="0">
                <a:latin typeface="Cambria" panose="02040503050406030204" pitchFamily="18" charset="0"/>
                <a:ea typeface="Cambria" panose="02040503050406030204" pitchFamily="18" charset="0"/>
              </a:rPr>
              <a:t>) from account;</a:t>
            </a:r>
          </a:p>
        </p:txBody>
      </p:sp>
      <p:sp>
        <p:nvSpPr>
          <p:cNvPr id="11" name="Title 1"/>
          <p:cNvSpPr txBox="1">
            <a:spLocks/>
          </p:cNvSpPr>
          <p:nvPr/>
        </p:nvSpPr>
        <p:spPr>
          <a:xfrm>
            <a:off x="244699" y="108523"/>
            <a:ext cx="10515600" cy="587912"/>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Function</a:t>
            </a:r>
            <a:endParaRPr lang="en-US" b="1" dirty="0">
              <a:latin typeface="Cambria" panose="02040503050406030204" pitchFamily="18" charset="0"/>
              <a:ea typeface="Cambria" panose="02040503050406030204" pitchFamily="18" charset="0"/>
            </a:endParaRPr>
          </a:p>
        </p:txBody>
      </p:sp>
      <p:sp>
        <p:nvSpPr>
          <p:cNvPr id="13" name="Rectangle 12"/>
          <p:cNvSpPr/>
          <p:nvPr/>
        </p:nvSpPr>
        <p:spPr>
          <a:xfrm>
            <a:off x="5778321" y="4346894"/>
            <a:ext cx="6096000" cy="2308324"/>
          </a:xfrm>
          <a:prstGeom prst="rect">
            <a:avLst/>
          </a:prstGeom>
          <a:ln>
            <a:solidFill>
              <a:srgbClr val="FF0000"/>
            </a:solidFill>
          </a:ln>
        </p:spPr>
        <p:txBody>
          <a:bodyPr>
            <a:spAutoFit/>
          </a:bodyPr>
          <a:lstStyle/>
          <a:p>
            <a:r>
              <a:rPr lang="en-GB" altLang="en-US" dirty="0" smtClean="0">
                <a:latin typeface="Cambria" panose="02040503050406030204" pitchFamily="18" charset="0"/>
                <a:ea typeface="Cambria" panose="02040503050406030204" pitchFamily="18" charset="0"/>
              </a:rPr>
              <a:t>To run:</a:t>
            </a:r>
          </a:p>
          <a:p>
            <a:r>
              <a:rPr lang="en-GB" altLang="en-US" dirty="0" smtClean="0">
                <a:latin typeface="Cambria" panose="02040503050406030204" pitchFamily="18" charset="0"/>
                <a:ea typeface="Cambria" panose="02040503050406030204" pitchFamily="18" charset="0"/>
              </a:rPr>
              <a:t>DECLARE</a:t>
            </a:r>
            <a:endParaRPr lang="en-GB" altLang="en-US" dirty="0">
              <a:latin typeface="Cambria" panose="02040503050406030204" pitchFamily="18" charset="0"/>
              <a:ea typeface="Cambria" panose="02040503050406030204" pitchFamily="18" charset="0"/>
            </a:endParaRPr>
          </a:p>
          <a:p>
            <a:r>
              <a:rPr lang="en-GB" altLang="en-US" dirty="0">
                <a:latin typeface="Cambria" panose="02040503050406030204" pitchFamily="18" charset="0"/>
                <a:ea typeface="Cambria" panose="02040503050406030204" pitchFamily="18" charset="0"/>
              </a:rPr>
              <a:t>    </a:t>
            </a:r>
            <a:r>
              <a:rPr lang="en-GB" altLang="en-US" dirty="0" err="1">
                <a:latin typeface="Cambria" panose="02040503050406030204" pitchFamily="18" charset="0"/>
                <a:ea typeface="Cambria" panose="02040503050406030204" pitchFamily="18" charset="0"/>
              </a:rPr>
              <a:t>v_total_salary</a:t>
            </a:r>
            <a:r>
              <a:rPr lang="en-GB" altLang="en-US" dirty="0">
                <a:latin typeface="Cambria" panose="02040503050406030204" pitchFamily="18" charset="0"/>
                <a:ea typeface="Cambria" panose="02040503050406030204" pitchFamily="18" charset="0"/>
              </a:rPr>
              <a:t> NUMBER;</a:t>
            </a:r>
          </a:p>
          <a:p>
            <a:r>
              <a:rPr lang="en-GB" altLang="en-US" dirty="0">
                <a:latin typeface="Cambria" panose="02040503050406030204" pitchFamily="18" charset="0"/>
                <a:ea typeface="Cambria" panose="02040503050406030204" pitchFamily="18" charset="0"/>
              </a:rPr>
              <a:t>BEGIN</a:t>
            </a:r>
          </a:p>
          <a:p>
            <a:r>
              <a:rPr lang="en-GB" altLang="en-US" dirty="0">
                <a:latin typeface="Cambria" panose="02040503050406030204" pitchFamily="18" charset="0"/>
                <a:ea typeface="Cambria" panose="02040503050406030204" pitchFamily="18" charset="0"/>
              </a:rPr>
              <a:t>    </a:t>
            </a:r>
            <a:r>
              <a:rPr lang="en-GB" altLang="en-US" dirty="0" err="1">
                <a:latin typeface="Cambria" panose="02040503050406030204" pitchFamily="18" charset="0"/>
                <a:ea typeface="Cambria" panose="02040503050406030204" pitchFamily="18" charset="0"/>
              </a:rPr>
              <a:t>v_total_salary</a:t>
            </a:r>
            <a:r>
              <a:rPr lang="en-GB" altLang="en-US" dirty="0">
                <a:latin typeface="Cambria" panose="02040503050406030204" pitchFamily="18" charset="0"/>
                <a:ea typeface="Cambria" panose="02040503050406030204" pitchFamily="18" charset="0"/>
              </a:rPr>
              <a:t> := </a:t>
            </a:r>
            <a:r>
              <a:rPr lang="en-GB" altLang="en-US" dirty="0" err="1">
                <a:latin typeface="Cambria" panose="02040503050406030204" pitchFamily="18" charset="0"/>
                <a:ea typeface="Cambria" panose="02040503050406030204" pitchFamily="18" charset="0"/>
              </a:rPr>
              <a:t>calculate_total_salary</a:t>
            </a:r>
            <a:r>
              <a:rPr lang="en-GB" altLang="en-US" dirty="0">
                <a:latin typeface="Cambria" panose="02040503050406030204" pitchFamily="18" charset="0"/>
                <a:ea typeface="Cambria" panose="02040503050406030204" pitchFamily="18" charset="0"/>
              </a:rPr>
              <a:t>(123); -- Replace 123 with the desired employee number</a:t>
            </a:r>
          </a:p>
          <a:p>
            <a:r>
              <a:rPr lang="en-GB" altLang="en-US" dirty="0">
                <a:latin typeface="Cambria" panose="02040503050406030204" pitchFamily="18" charset="0"/>
                <a:ea typeface="Cambria" panose="02040503050406030204" pitchFamily="18" charset="0"/>
              </a:rPr>
              <a:t>    DBMS_OUTPUT.PUT_LINE('Total Salary: ' || </a:t>
            </a:r>
            <a:r>
              <a:rPr lang="en-GB" altLang="en-US" dirty="0" err="1">
                <a:latin typeface="Cambria" panose="02040503050406030204" pitchFamily="18" charset="0"/>
                <a:ea typeface="Cambria" panose="02040503050406030204" pitchFamily="18" charset="0"/>
              </a:rPr>
              <a:t>v_total_salary</a:t>
            </a:r>
            <a:r>
              <a:rPr lang="en-GB" altLang="en-US" dirty="0">
                <a:latin typeface="Cambria" panose="02040503050406030204" pitchFamily="18" charset="0"/>
                <a:ea typeface="Cambria" panose="02040503050406030204" pitchFamily="18" charset="0"/>
              </a:rPr>
              <a:t>);</a:t>
            </a:r>
          </a:p>
          <a:p>
            <a:r>
              <a:rPr lang="en-GB" altLang="en-US" dirty="0">
                <a:latin typeface="Cambria" panose="02040503050406030204" pitchFamily="18" charset="0"/>
                <a:ea typeface="Cambria" panose="02040503050406030204" pitchFamily="18" charset="0"/>
              </a:rPr>
              <a:t>END;</a:t>
            </a:r>
          </a:p>
        </p:txBody>
      </p:sp>
    </p:spTree>
    <p:extLst>
      <p:ext uri="{BB962C8B-B14F-4D97-AF65-F5344CB8AC3E}">
        <p14:creationId xmlns:p14="http://schemas.microsoft.com/office/powerpoint/2010/main" val="426415474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457" y="116523"/>
            <a:ext cx="10515600" cy="716700"/>
          </a:xfrm>
        </p:spPr>
        <p:txBody>
          <a:bodyPr/>
          <a:lstStyle/>
          <a:p>
            <a:r>
              <a:rPr lang="en-US" b="1" dirty="0">
                <a:solidFill>
                  <a:schemeClr val="tx1"/>
                </a:solidFill>
                <a:latin typeface="Cambria" panose="02040503050406030204" pitchFamily="18" charset="0"/>
                <a:ea typeface="Cambria" panose="02040503050406030204" pitchFamily="18" charset="0"/>
              </a:rPr>
              <a:t>Trigger</a:t>
            </a:r>
          </a:p>
        </p:txBody>
      </p:sp>
      <p:sp>
        <p:nvSpPr>
          <p:cNvPr id="6" name="Rectangle 5">
            <a:extLst>
              <a:ext uri="{FF2B5EF4-FFF2-40B4-BE49-F238E27FC236}">
                <a16:creationId xmlns="" xmlns:a16="http://schemas.microsoft.com/office/drawing/2014/main" id="{0F4CE4F2-39FB-4AB9-A82C-DFB095193EDB}"/>
              </a:ext>
            </a:extLst>
          </p:cNvPr>
          <p:cNvSpPr/>
          <p:nvPr/>
        </p:nvSpPr>
        <p:spPr>
          <a:xfrm>
            <a:off x="386366" y="998916"/>
            <a:ext cx="10839205" cy="1200329"/>
          </a:xfrm>
          <a:prstGeom prst="rect">
            <a:avLst/>
          </a:prstGeom>
        </p:spPr>
        <p:txBody>
          <a:bodyPr wrap="square">
            <a:spAutoFit/>
          </a:bodyPr>
          <a:lstStyle/>
          <a:p>
            <a:pPr marL="342900" indent="-342900" algn="just">
              <a:buFont typeface="Wingdings" panose="05000000000000000000" pitchFamily="2" charset="2"/>
              <a:buChar char="Ø"/>
            </a:pPr>
            <a:r>
              <a:rPr lang="en-US" sz="2400" dirty="0">
                <a:latin typeface="Cambria" panose="02040503050406030204" pitchFamily="18" charset="0"/>
                <a:ea typeface="Cambria" panose="02040503050406030204" pitchFamily="18" charset="0"/>
              </a:rPr>
              <a:t>A trigger is a block structure which is fired when a DML statements like Insert, Delete, Update is executed on a database table. A trigger is triggered automatically when an associated DML statement is executed.</a:t>
            </a:r>
          </a:p>
        </p:txBody>
      </p:sp>
      <p:sp>
        <p:nvSpPr>
          <p:cNvPr id="7" name="TextBox 6">
            <a:extLst>
              <a:ext uri="{FF2B5EF4-FFF2-40B4-BE49-F238E27FC236}">
                <a16:creationId xmlns="" xmlns:a16="http://schemas.microsoft.com/office/drawing/2014/main" id="{B506A165-866D-4877-8428-50D6F73C8FD7}"/>
              </a:ext>
            </a:extLst>
          </p:cNvPr>
          <p:cNvSpPr txBox="1"/>
          <p:nvPr/>
        </p:nvSpPr>
        <p:spPr>
          <a:xfrm>
            <a:off x="1944710" y="2364939"/>
            <a:ext cx="8671039" cy="3785652"/>
          </a:xfrm>
          <a:prstGeom prst="rect">
            <a:avLst/>
          </a:prstGeom>
          <a:noFill/>
        </p:spPr>
        <p:txBody>
          <a:bodyPr wrap="square">
            <a:spAutoFit/>
          </a:bodyPr>
          <a:lstStyle/>
          <a:p>
            <a:pPr algn="l"/>
            <a:r>
              <a:rPr lang="en-US" sz="2400" b="1" i="0" u="none" strike="noStrike" baseline="0" dirty="0">
                <a:latin typeface="Cambria" panose="02040503050406030204" pitchFamily="18" charset="0"/>
                <a:ea typeface="Cambria" panose="02040503050406030204" pitchFamily="18" charset="0"/>
              </a:rPr>
              <a:t>Syntax of Triggers</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CREATE [OR REPLACE ] TRIGGER </a:t>
            </a:r>
            <a:r>
              <a:rPr lang="en-US" sz="2400" b="0" i="0" u="none" strike="noStrike" baseline="0" dirty="0" err="1">
                <a:latin typeface="Cambria" panose="02040503050406030204" pitchFamily="18" charset="0"/>
                <a:ea typeface="Cambria" panose="02040503050406030204" pitchFamily="18" charset="0"/>
              </a:rPr>
              <a:t>trigger_name</a:t>
            </a:r>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{BEFORE | AFTER}</a:t>
            </a:r>
          </a:p>
          <a:p>
            <a:pPr algn="l"/>
            <a:r>
              <a:rPr lang="en-US" sz="2400" b="0" i="0" u="none" strike="noStrike" baseline="0" dirty="0">
                <a:latin typeface="Cambria" panose="02040503050406030204" pitchFamily="18" charset="0"/>
                <a:ea typeface="Cambria" panose="02040503050406030204" pitchFamily="18" charset="0"/>
              </a:rPr>
              <a:t>{INSERT [OR] | UPDATE [OR] | DELETE}</a:t>
            </a:r>
          </a:p>
          <a:p>
            <a:pPr algn="l"/>
            <a:r>
              <a:rPr lang="en-US" sz="2400" b="0" i="0" u="none" strike="noStrike" baseline="0" dirty="0">
                <a:latin typeface="Cambria" panose="02040503050406030204" pitchFamily="18" charset="0"/>
                <a:ea typeface="Cambria" panose="02040503050406030204" pitchFamily="18" charset="0"/>
              </a:rPr>
              <a:t>[OF </a:t>
            </a:r>
            <a:r>
              <a:rPr lang="en-US" sz="2400" b="0" i="0" u="none" strike="noStrike" baseline="0" dirty="0" err="1">
                <a:latin typeface="Cambria" panose="02040503050406030204" pitchFamily="18" charset="0"/>
                <a:ea typeface="Cambria" panose="02040503050406030204" pitchFamily="18" charset="0"/>
              </a:rPr>
              <a:t>col_name</a:t>
            </a:r>
            <a:r>
              <a:rPr lang="en-US" sz="2400" b="0" i="0" u="none" strike="noStrike" baseline="0" dirty="0">
                <a:latin typeface="Cambria" panose="02040503050406030204" pitchFamily="18" charset="0"/>
                <a:ea typeface="Cambria" panose="02040503050406030204" pitchFamily="18" charset="0"/>
              </a:rPr>
              <a:t>]</a:t>
            </a:r>
          </a:p>
          <a:p>
            <a:pPr algn="l"/>
            <a:r>
              <a:rPr lang="en-US" sz="2400" b="0" i="0" u="none" strike="noStrike" baseline="0" dirty="0">
                <a:latin typeface="Cambria" panose="02040503050406030204" pitchFamily="18" charset="0"/>
                <a:ea typeface="Cambria" panose="02040503050406030204" pitchFamily="18" charset="0"/>
              </a:rPr>
              <a:t>ON </a:t>
            </a:r>
            <a:r>
              <a:rPr lang="en-US" sz="2400" b="0" i="0" u="none" strike="noStrike" baseline="0" dirty="0" err="1">
                <a:latin typeface="Cambria" panose="02040503050406030204" pitchFamily="18" charset="0"/>
                <a:ea typeface="Cambria" panose="02040503050406030204" pitchFamily="18" charset="0"/>
              </a:rPr>
              <a:t>table_name</a:t>
            </a:r>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[REFERENCING OLD AS o NEW AS n]</a:t>
            </a:r>
          </a:p>
          <a:p>
            <a:pPr algn="l"/>
            <a:r>
              <a:rPr lang="en-US" sz="2400" b="0" i="0" u="none" strike="noStrike" baseline="0" dirty="0">
                <a:latin typeface="Cambria" panose="02040503050406030204" pitchFamily="18" charset="0"/>
                <a:ea typeface="Cambria" panose="02040503050406030204" pitchFamily="18" charset="0"/>
              </a:rPr>
              <a:t>[FOR EACH ROW]</a:t>
            </a:r>
          </a:p>
          <a:p>
            <a:pPr algn="l"/>
            <a:r>
              <a:rPr lang="en-US" sz="2400" b="0" i="0" u="none" strike="noStrike" baseline="0" dirty="0">
                <a:latin typeface="Cambria" panose="02040503050406030204" pitchFamily="18" charset="0"/>
                <a:ea typeface="Cambria" panose="02040503050406030204" pitchFamily="18" charset="0"/>
              </a:rPr>
              <a:t>WHEN (condition) ;</a:t>
            </a:r>
            <a:endParaRPr lang="en-US" sz="2400" dirty="0">
              <a:latin typeface="Cambria" panose="02040503050406030204" pitchFamily="18" charset="0"/>
              <a:ea typeface="Cambria" panose="02040503050406030204" pitchFamily="18" charset="0"/>
            </a:endParaRPr>
          </a:p>
        </p:txBody>
      </p:sp>
      <p:sp>
        <p:nvSpPr>
          <p:cNvPr id="4" name="TextBox 3">
            <a:extLst>
              <a:ext uri="{FF2B5EF4-FFF2-40B4-BE49-F238E27FC236}">
                <a16:creationId xmlns="" xmlns:a16="http://schemas.microsoft.com/office/drawing/2014/main" id="{9B47ADB0-EE7B-EF99-DC9C-B5245BE3F672}"/>
              </a:ext>
            </a:extLst>
          </p:cNvPr>
          <p:cNvSpPr txBox="1"/>
          <p:nvPr/>
        </p:nvSpPr>
        <p:spPr>
          <a:xfrm>
            <a:off x="270458" y="6145072"/>
            <a:ext cx="11307650" cy="646331"/>
          </a:xfrm>
          <a:prstGeom prst="rect">
            <a:avLst/>
          </a:prstGeom>
          <a:noFill/>
        </p:spPr>
        <p:txBody>
          <a:bodyPr wrap="square">
            <a:spAutoFit/>
          </a:bodyPr>
          <a:lstStyle/>
          <a:p>
            <a:pPr algn="just"/>
            <a:r>
              <a:rPr lang="en-US" b="0" i="0" dirty="0">
                <a:solidFill>
                  <a:srgbClr val="000000"/>
                </a:solidFill>
                <a:effectLst/>
                <a:latin typeface="Times New Roman" panose="02020603050405020304" pitchFamily="18" charset="0"/>
                <a:cs typeface="Times New Roman" panose="02020603050405020304" pitchFamily="18" charset="0"/>
              </a:rPr>
              <a:t>Note:[REFERENCING OLD AS o NEW AS n] − This allows you to refer new and old values for various DML statements, such as INSERT, UPDATE, and DELETE.</a:t>
            </a:r>
          </a:p>
        </p:txBody>
      </p:sp>
    </p:spTree>
    <p:extLst>
      <p:ext uri="{BB962C8B-B14F-4D97-AF65-F5344CB8AC3E}">
        <p14:creationId xmlns:p14="http://schemas.microsoft.com/office/powerpoint/2010/main" val="114837413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 xmlns:a16="http://schemas.microsoft.com/office/drawing/2014/main" id="{82237327-ADC5-414F-8AA0-6F5871678303}"/>
              </a:ext>
            </a:extLst>
          </p:cNvPr>
          <p:cNvSpPr txBox="1"/>
          <p:nvPr/>
        </p:nvSpPr>
        <p:spPr>
          <a:xfrm>
            <a:off x="465817" y="1179510"/>
            <a:ext cx="8009708" cy="4154984"/>
          </a:xfrm>
          <a:prstGeom prst="rect">
            <a:avLst/>
          </a:prstGeom>
          <a:noFill/>
        </p:spPr>
        <p:txBody>
          <a:bodyPr wrap="square">
            <a:spAutoFit/>
          </a:bodyPr>
          <a:lstStyle/>
          <a:p>
            <a:pPr marL="342900" indent="-342900" algn="l">
              <a:buFont typeface="Wingdings" panose="05000000000000000000" pitchFamily="2" charset="2"/>
              <a:buChar char="Ø"/>
            </a:pPr>
            <a:r>
              <a:rPr lang="en-US" sz="2400" b="0" i="0" u="none" strike="noStrike" baseline="0" dirty="0">
                <a:latin typeface="Cambria" panose="02040503050406030204" pitchFamily="18" charset="0"/>
                <a:ea typeface="Cambria" panose="02040503050406030204" pitchFamily="18" charset="0"/>
              </a:rPr>
              <a:t>The syntax for a dropping a Trigger is:</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DROP TRIGGER </a:t>
            </a:r>
            <a:r>
              <a:rPr lang="en-US" sz="2400" b="0" i="1" u="none" strike="noStrike" baseline="0" dirty="0" err="1">
                <a:latin typeface="Cambria" panose="02040503050406030204" pitchFamily="18" charset="0"/>
                <a:ea typeface="Cambria" panose="02040503050406030204" pitchFamily="18" charset="0"/>
              </a:rPr>
              <a:t>trigger_name</a:t>
            </a:r>
            <a:r>
              <a:rPr lang="en-US" sz="2400" b="0" i="1" u="none" strike="noStrike" baseline="0" dirty="0">
                <a:latin typeface="Cambria" panose="02040503050406030204" pitchFamily="18" charset="0"/>
                <a:ea typeface="Cambria" panose="02040503050406030204" pitchFamily="18" charset="0"/>
              </a:rPr>
              <a:t> ON </a:t>
            </a:r>
            <a:r>
              <a:rPr lang="en-US" sz="2400" b="0" i="1" u="none" strike="noStrike" baseline="0" dirty="0" err="1">
                <a:latin typeface="Cambria" panose="02040503050406030204" pitchFamily="18" charset="0"/>
                <a:ea typeface="Cambria" panose="02040503050406030204" pitchFamily="18" charset="0"/>
              </a:rPr>
              <a:t>tbl_name</a:t>
            </a:r>
            <a:r>
              <a:rPr lang="en-US" sz="2400" b="0" i="1" u="none" strike="noStrike" baseline="0" dirty="0">
                <a:latin typeface="Cambria" panose="02040503050406030204" pitchFamily="18" charset="0"/>
                <a:ea typeface="Cambria" panose="02040503050406030204" pitchFamily="18" charset="0"/>
              </a:rPr>
              <a:t>;</a:t>
            </a:r>
          </a:p>
          <a:p>
            <a:pPr marL="342900" indent="-342900" algn="l">
              <a:buFont typeface="Wingdings" panose="05000000000000000000" pitchFamily="2" charset="2"/>
              <a:buChar char="Ø"/>
            </a:pPr>
            <a:endParaRPr lang="en-US" sz="2400" b="0" i="1" u="none" strike="noStrike" baseline="0" dirty="0">
              <a:latin typeface="Cambria" panose="02040503050406030204" pitchFamily="18" charset="0"/>
              <a:ea typeface="Cambria" panose="02040503050406030204" pitchFamily="18" charset="0"/>
            </a:endParaRPr>
          </a:p>
          <a:p>
            <a:pPr marL="342900" indent="-342900" algn="l">
              <a:buFont typeface="Wingdings" panose="05000000000000000000" pitchFamily="2" charset="2"/>
              <a:buChar char="Ø"/>
            </a:pPr>
            <a:r>
              <a:rPr lang="en-US" sz="2400" b="0" i="0" u="none" strike="noStrike" baseline="0" dirty="0">
                <a:latin typeface="Cambria" panose="02040503050406030204" pitchFamily="18" charset="0"/>
                <a:ea typeface="Cambria" panose="02040503050406030204" pitchFamily="18" charset="0"/>
              </a:rPr>
              <a:t>The syntax for a disabling a Trigger is:</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ALTER TRIGGER </a:t>
            </a:r>
            <a:r>
              <a:rPr lang="en-US" sz="2400" b="0" i="1" u="none" strike="noStrike" baseline="0" dirty="0" err="1">
                <a:latin typeface="Cambria" panose="02040503050406030204" pitchFamily="18" charset="0"/>
                <a:ea typeface="Cambria" panose="02040503050406030204" pitchFamily="18" charset="0"/>
              </a:rPr>
              <a:t>trigger_name</a:t>
            </a:r>
            <a:r>
              <a:rPr lang="en-US" sz="2400" b="0" i="1" u="none" strike="noStrike" baseline="0" dirty="0">
                <a:latin typeface="Cambria" panose="02040503050406030204" pitchFamily="18" charset="0"/>
                <a:ea typeface="Cambria" panose="02040503050406030204" pitchFamily="18" charset="0"/>
              </a:rPr>
              <a:t> </a:t>
            </a:r>
            <a:r>
              <a:rPr lang="en-US" sz="2400" b="0" i="0" u="none" strike="noStrike" baseline="0" dirty="0">
                <a:latin typeface="Cambria" panose="02040503050406030204" pitchFamily="18" charset="0"/>
                <a:ea typeface="Cambria" panose="02040503050406030204" pitchFamily="18" charset="0"/>
              </a:rPr>
              <a:t>DISABLE;</a:t>
            </a:r>
          </a:p>
          <a:p>
            <a:pPr marL="342900" indent="-342900" algn="l">
              <a:buFont typeface="Wingdings" panose="05000000000000000000" pitchFamily="2" charset="2"/>
              <a:buChar char="Ø"/>
            </a:pPr>
            <a:endParaRPr lang="en-US" sz="2400" b="0" i="0" u="none" strike="noStrike" baseline="0" dirty="0">
              <a:latin typeface="Cambria" panose="02040503050406030204" pitchFamily="18" charset="0"/>
              <a:ea typeface="Cambria" panose="02040503050406030204" pitchFamily="18" charset="0"/>
            </a:endParaRPr>
          </a:p>
          <a:p>
            <a:pPr marL="342900" indent="-342900" algn="l">
              <a:buFont typeface="Wingdings" panose="05000000000000000000" pitchFamily="2" charset="2"/>
              <a:buChar char="Ø"/>
            </a:pPr>
            <a:r>
              <a:rPr lang="en-US" sz="2400" b="0" i="0" u="none" strike="noStrike" baseline="0" dirty="0">
                <a:latin typeface="Cambria" panose="02040503050406030204" pitchFamily="18" charset="0"/>
                <a:ea typeface="Cambria" panose="02040503050406030204" pitchFamily="18" charset="0"/>
              </a:rPr>
              <a:t>The syntax for a enabling a Trigger is:</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ALTER TRIGGER </a:t>
            </a:r>
            <a:r>
              <a:rPr lang="en-US" sz="2400" b="0" i="1" u="none" strike="noStrike" baseline="0" dirty="0" err="1">
                <a:latin typeface="Cambria" panose="02040503050406030204" pitchFamily="18" charset="0"/>
                <a:ea typeface="Cambria" panose="02040503050406030204" pitchFamily="18" charset="0"/>
              </a:rPr>
              <a:t>trigger_name</a:t>
            </a:r>
            <a:r>
              <a:rPr lang="en-US" sz="2400" b="0" i="1" u="none" strike="noStrike" baseline="0" dirty="0">
                <a:latin typeface="Cambria" panose="02040503050406030204" pitchFamily="18" charset="0"/>
                <a:ea typeface="Cambria" panose="02040503050406030204" pitchFamily="18" charset="0"/>
              </a:rPr>
              <a:t> </a:t>
            </a:r>
            <a:r>
              <a:rPr lang="en-US" sz="2400" b="0" i="0" u="none" strike="noStrike" baseline="0" dirty="0">
                <a:latin typeface="Cambria" panose="02040503050406030204" pitchFamily="18" charset="0"/>
                <a:ea typeface="Cambria" panose="02040503050406030204" pitchFamily="18" charset="0"/>
              </a:rPr>
              <a:t>ENABLE;</a:t>
            </a:r>
            <a:endParaRPr lang="en-US" sz="2400" dirty="0">
              <a:latin typeface="Cambria" panose="02040503050406030204" pitchFamily="18" charset="0"/>
              <a:ea typeface="Cambria" panose="02040503050406030204" pitchFamily="18" charset="0"/>
            </a:endParaRPr>
          </a:p>
        </p:txBody>
      </p:sp>
      <p:sp>
        <p:nvSpPr>
          <p:cNvPr id="4" name="Title 1"/>
          <p:cNvSpPr txBox="1">
            <a:spLocks/>
          </p:cNvSpPr>
          <p:nvPr/>
        </p:nvSpPr>
        <p:spPr>
          <a:xfrm>
            <a:off x="270457" y="116523"/>
            <a:ext cx="10515600" cy="716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Trigger</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0680543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585AC1B2-BC7E-4E26-895D-E182A106FCC5}"/>
              </a:ext>
            </a:extLst>
          </p:cNvPr>
          <p:cNvSpPr txBox="1"/>
          <p:nvPr/>
        </p:nvSpPr>
        <p:spPr>
          <a:xfrm>
            <a:off x="334851" y="1029792"/>
            <a:ext cx="10805374" cy="1200329"/>
          </a:xfrm>
          <a:prstGeom prst="rect">
            <a:avLst/>
          </a:prstGeom>
          <a:noFill/>
        </p:spPr>
        <p:txBody>
          <a:bodyPr wrap="square">
            <a:spAutoFit/>
          </a:bodyPr>
          <a:lstStyle/>
          <a:p>
            <a:pPr algn="l"/>
            <a:endParaRPr lang="en-US" sz="2400" b="1" i="0" u="none" strike="noStrike" baseline="0" dirty="0">
              <a:latin typeface="Cambria" panose="02040503050406030204" pitchFamily="18" charset="0"/>
              <a:ea typeface="Cambria" panose="02040503050406030204" pitchFamily="18" charset="0"/>
            </a:endParaRPr>
          </a:p>
          <a:p>
            <a:pPr algn="l"/>
            <a:r>
              <a:rPr lang="en-US" sz="2400" b="1" i="0" u="none" strike="noStrike" baseline="0" dirty="0" smtClean="0">
                <a:latin typeface="Cambria" panose="02040503050406030204" pitchFamily="18" charset="0"/>
                <a:ea typeface="Cambria" panose="02040503050406030204" pitchFamily="18" charset="0"/>
              </a:rPr>
              <a:t>Deleting </a:t>
            </a:r>
            <a:r>
              <a:rPr lang="en-US" sz="2400" b="1" i="0" u="none" strike="noStrike" baseline="0" dirty="0">
                <a:latin typeface="Cambria" panose="02040503050406030204" pitchFamily="18" charset="0"/>
                <a:ea typeface="Cambria" panose="02040503050406030204" pitchFamily="18" charset="0"/>
              </a:rPr>
              <a:t>View</a:t>
            </a:r>
          </a:p>
          <a:p>
            <a:pPr algn="l"/>
            <a:endParaRPr lang="en-US" sz="2400" b="1" i="0" u="none" strike="noStrike" baseline="0" dirty="0">
              <a:latin typeface="Cambria" panose="02040503050406030204" pitchFamily="18" charset="0"/>
              <a:ea typeface="Cambria" panose="02040503050406030204" pitchFamily="18" charset="0"/>
            </a:endParaRPr>
          </a:p>
        </p:txBody>
      </p:sp>
      <p:sp>
        <p:nvSpPr>
          <p:cNvPr id="6" name="TextBox 5">
            <a:extLst>
              <a:ext uri="{FF2B5EF4-FFF2-40B4-BE49-F238E27FC236}">
                <a16:creationId xmlns="" xmlns:a16="http://schemas.microsoft.com/office/drawing/2014/main" id="{935232DE-5F7B-4E80-A633-571ACE635939}"/>
              </a:ext>
            </a:extLst>
          </p:cNvPr>
          <p:cNvSpPr txBox="1"/>
          <p:nvPr/>
        </p:nvSpPr>
        <p:spPr>
          <a:xfrm>
            <a:off x="334851" y="2230121"/>
            <a:ext cx="11395595" cy="2677656"/>
          </a:xfrm>
          <a:prstGeom prst="rect">
            <a:avLst/>
          </a:prstGeom>
          <a:noFill/>
        </p:spPr>
        <p:txBody>
          <a:bodyPr wrap="square">
            <a:spAutoFit/>
          </a:bodyPr>
          <a:lstStyle/>
          <a:p>
            <a:pPr algn="l"/>
            <a:r>
              <a:rPr lang="en-US" sz="2400" b="0" i="0" u="none" strike="noStrike" baseline="0" dirty="0">
                <a:latin typeface="Cambria" panose="02040503050406030204" pitchFamily="18" charset="0"/>
                <a:ea typeface="Cambria" panose="02040503050406030204" pitchFamily="18" charset="0"/>
              </a:rPr>
              <a:t>The syntax for dropping a VIEW :</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DROP VIEW </a:t>
            </a:r>
            <a:r>
              <a:rPr lang="en-US" sz="2400" b="0" i="0" u="none" strike="noStrike" baseline="0" dirty="0" err="1">
                <a:latin typeface="Cambria" panose="02040503050406030204" pitchFamily="18" charset="0"/>
                <a:ea typeface="Cambria" panose="02040503050406030204" pitchFamily="18" charset="0"/>
              </a:rPr>
              <a:t>view_name</a:t>
            </a:r>
            <a:r>
              <a:rPr lang="en-US" sz="2400" b="0" i="0" u="none" strike="noStrike" baseline="0" dirty="0">
                <a:latin typeface="Cambria" panose="02040503050406030204" pitchFamily="18" charset="0"/>
                <a:ea typeface="Cambria" panose="02040503050406030204" pitchFamily="18" charset="0"/>
              </a:rPr>
              <a:t>;</a:t>
            </a:r>
          </a:p>
          <a:p>
            <a:pPr algn="l"/>
            <a:endParaRPr lang="en-US" sz="2400" dirty="0">
              <a:latin typeface="Cambria" panose="02040503050406030204" pitchFamily="18" charset="0"/>
              <a:ea typeface="Cambria" panose="02040503050406030204" pitchFamily="18" charset="0"/>
            </a:endParaRPr>
          </a:p>
          <a:p>
            <a:pPr algn="l"/>
            <a:r>
              <a:rPr lang="en-US" sz="2400" b="1" i="0" u="none" strike="noStrike" baseline="0" dirty="0">
                <a:latin typeface="Cambria" panose="02040503050406030204" pitchFamily="18" charset="0"/>
                <a:ea typeface="Cambria" panose="02040503050406030204" pitchFamily="18" charset="0"/>
              </a:rPr>
              <a:t>View Drop - Example</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DROP VIEW </a:t>
            </a:r>
            <a:r>
              <a:rPr lang="en-US" sz="2400" b="0" i="0" u="none" strike="noStrike" baseline="0" dirty="0" err="1">
                <a:latin typeface="Cambria" panose="02040503050406030204" pitchFamily="18" charset="0"/>
                <a:ea typeface="Cambria" panose="02040503050406030204" pitchFamily="18" charset="0"/>
              </a:rPr>
              <a:t>transaction_view</a:t>
            </a:r>
            <a:r>
              <a:rPr lang="en-US" sz="2400" b="0" i="0" u="none" strike="noStrike" baseline="0" dirty="0">
                <a:latin typeface="Cambria" panose="02040503050406030204" pitchFamily="18" charset="0"/>
                <a:ea typeface="Cambria" panose="02040503050406030204" pitchFamily="18" charset="0"/>
              </a:rPr>
              <a:t>;</a:t>
            </a:r>
            <a:endParaRPr lang="en-US" sz="2400" dirty="0">
              <a:latin typeface="Cambria" panose="02040503050406030204" pitchFamily="18" charset="0"/>
              <a:ea typeface="Cambria" panose="02040503050406030204" pitchFamily="18" charset="0"/>
            </a:endParaRPr>
          </a:p>
        </p:txBody>
      </p:sp>
      <p:sp>
        <p:nvSpPr>
          <p:cNvPr id="5" name="Title 1"/>
          <p:cNvSpPr txBox="1">
            <a:spLocks/>
          </p:cNvSpPr>
          <p:nvPr/>
        </p:nvSpPr>
        <p:spPr>
          <a:xfrm>
            <a:off x="334851" y="60622"/>
            <a:ext cx="7843234" cy="652306"/>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Views</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96116279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CA273B91-0DFB-4B47-9031-FA9B052AC97A}"/>
              </a:ext>
            </a:extLst>
          </p:cNvPr>
          <p:cNvSpPr txBox="1"/>
          <p:nvPr/>
        </p:nvSpPr>
        <p:spPr>
          <a:xfrm>
            <a:off x="489243" y="1191817"/>
            <a:ext cx="7870372" cy="5262979"/>
          </a:xfrm>
          <a:prstGeom prst="rect">
            <a:avLst/>
          </a:prstGeom>
          <a:noFill/>
        </p:spPr>
        <p:txBody>
          <a:bodyPr wrap="square">
            <a:spAutoFit/>
          </a:bodyPr>
          <a:lstStyle/>
          <a:p>
            <a:pPr algn="l"/>
            <a:r>
              <a:rPr lang="en-US" sz="2400" b="1" i="0" u="none" strike="noStrike" baseline="0" dirty="0">
                <a:latin typeface="Cambria" panose="02040503050406030204" pitchFamily="18" charset="0"/>
                <a:ea typeface="Cambria" panose="02040503050406030204" pitchFamily="18" charset="0"/>
              </a:rPr>
              <a:t>Creating Trigger</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1. </a:t>
            </a:r>
          </a:p>
          <a:p>
            <a:pPr algn="l"/>
            <a:r>
              <a:rPr lang="en-US" sz="2400" b="0" i="0" u="none" strike="noStrike" baseline="0" dirty="0">
                <a:latin typeface="Cambria" panose="02040503050406030204" pitchFamily="18" charset="0"/>
                <a:ea typeface="Cambria" panose="02040503050406030204" pitchFamily="18" charset="0"/>
              </a:rPr>
              <a:t>CREATE TRIGGER </a:t>
            </a:r>
            <a:r>
              <a:rPr lang="en-US" sz="2400" b="0" i="0" u="none" strike="noStrike" baseline="0" dirty="0" err="1">
                <a:latin typeface="Cambria" panose="02040503050406030204" pitchFamily="18" charset="0"/>
                <a:ea typeface="Cambria" panose="02040503050406030204" pitchFamily="18" charset="0"/>
              </a:rPr>
              <a:t>deleted_details</a:t>
            </a:r>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BEFORE</a:t>
            </a:r>
          </a:p>
          <a:p>
            <a:pPr algn="l"/>
            <a:r>
              <a:rPr lang="en-US" sz="2400" b="0" i="0" u="none" strike="noStrike" baseline="0" dirty="0">
                <a:latin typeface="Cambria" panose="02040503050406030204" pitchFamily="18" charset="0"/>
                <a:ea typeface="Cambria" panose="02040503050406030204" pitchFamily="18" charset="0"/>
              </a:rPr>
              <a:t>DELETE on loan</a:t>
            </a:r>
          </a:p>
          <a:p>
            <a:pPr algn="l"/>
            <a:r>
              <a:rPr lang="en-US" sz="2400" b="0" i="0" u="none" strike="noStrike" baseline="0" dirty="0">
                <a:latin typeface="Cambria" panose="02040503050406030204" pitchFamily="18" charset="0"/>
                <a:ea typeface="Cambria" panose="02040503050406030204" pitchFamily="18" charset="0"/>
              </a:rPr>
              <a:t>FOR EACH ROW</a:t>
            </a:r>
          </a:p>
          <a:p>
            <a:pPr algn="l"/>
            <a:endParaRPr lang="en-US" sz="2400" dirty="0">
              <a:latin typeface="Cambria" panose="02040503050406030204" pitchFamily="18" charset="0"/>
              <a:ea typeface="Cambria" panose="02040503050406030204" pitchFamily="18" charset="0"/>
            </a:endParaRPr>
          </a:p>
          <a:p>
            <a:pPr algn="l"/>
            <a:r>
              <a:rPr lang="en-US" sz="2400" dirty="0">
                <a:latin typeface="Cambria" panose="02040503050406030204" pitchFamily="18" charset="0"/>
                <a:ea typeface="Cambria" panose="02040503050406030204" pitchFamily="18" charset="0"/>
              </a:rPr>
              <a:t>2. </a:t>
            </a:r>
          </a:p>
          <a:p>
            <a:pPr algn="l"/>
            <a:r>
              <a:rPr lang="en-US" sz="2400" b="0" i="0" u="none" strike="noStrike" baseline="0" dirty="0">
                <a:latin typeface="Cambria" panose="02040503050406030204" pitchFamily="18" charset="0"/>
                <a:ea typeface="Cambria" panose="02040503050406030204" pitchFamily="18" charset="0"/>
              </a:rPr>
              <a:t>CREATE TRIGGER </a:t>
            </a:r>
            <a:r>
              <a:rPr lang="en-US" sz="2400" b="0" i="0" u="none" strike="noStrike" baseline="0" dirty="0" err="1">
                <a:latin typeface="Cambria" panose="02040503050406030204" pitchFamily="18" charset="0"/>
                <a:ea typeface="Cambria" panose="02040503050406030204" pitchFamily="18" charset="0"/>
              </a:rPr>
              <a:t>inserted_details</a:t>
            </a:r>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after</a:t>
            </a:r>
          </a:p>
          <a:p>
            <a:pPr algn="l"/>
            <a:r>
              <a:rPr lang="en-US" sz="2400" b="0" i="0" u="none" strike="noStrike" baseline="0" dirty="0">
                <a:latin typeface="Cambria" panose="02040503050406030204" pitchFamily="18" charset="0"/>
                <a:ea typeface="Cambria" panose="02040503050406030204" pitchFamily="18" charset="0"/>
              </a:rPr>
              <a:t>insert on transaction</a:t>
            </a:r>
          </a:p>
          <a:p>
            <a:pPr algn="l"/>
            <a:r>
              <a:rPr lang="en-US" sz="2400" b="0" i="0" u="none" strike="noStrike" baseline="0" dirty="0">
                <a:latin typeface="Cambria" panose="02040503050406030204" pitchFamily="18" charset="0"/>
                <a:ea typeface="Cambria" panose="02040503050406030204" pitchFamily="18" charset="0"/>
              </a:rPr>
              <a:t>FOR EACH ROW</a:t>
            </a:r>
            <a:endParaRPr lang="en-US" sz="2400" dirty="0">
              <a:latin typeface="Cambria" panose="02040503050406030204" pitchFamily="18" charset="0"/>
              <a:ea typeface="Cambria" panose="02040503050406030204" pitchFamily="18" charset="0"/>
            </a:endParaRPr>
          </a:p>
          <a:p>
            <a:pPr algn="l"/>
            <a:endParaRPr lang="en-US" sz="2400" dirty="0">
              <a:latin typeface="Cambria" panose="02040503050406030204" pitchFamily="18" charset="0"/>
              <a:ea typeface="Cambria" panose="02040503050406030204" pitchFamily="18" charset="0"/>
            </a:endParaRPr>
          </a:p>
        </p:txBody>
      </p:sp>
      <p:sp>
        <p:nvSpPr>
          <p:cNvPr id="4" name="Title 1"/>
          <p:cNvSpPr txBox="1">
            <a:spLocks/>
          </p:cNvSpPr>
          <p:nvPr/>
        </p:nvSpPr>
        <p:spPr>
          <a:xfrm>
            <a:off x="270457" y="116523"/>
            <a:ext cx="10515600" cy="716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Trigger</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995060300"/>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CA273B91-0DFB-4B47-9031-FA9B052AC97A}"/>
              </a:ext>
            </a:extLst>
          </p:cNvPr>
          <p:cNvSpPr txBox="1"/>
          <p:nvPr/>
        </p:nvSpPr>
        <p:spPr>
          <a:xfrm>
            <a:off x="599143" y="1231026"/>
            <a:ext cx="7870372" cy="4524315"/>
          </a:xfrm>
          <a:prstGeom prst="rect">
            <a:avLst/>
          </a:prstGeom>
          <a:noFill/>
        </p:spPr>
        <p:txBody>
          <a:bodyPr wrap="square">
            <a:spAutoFit/>
          </a:bodyPr>
          <a:lstStyle/>
          <a:p>
            <a:pPr algn="l"/>
            <a:r>
              <a:rPr lang="en-US" sz="2400" b="1" i="0" u="none" strike="noStrike" baseline="0" dirty="0">
                <a:latin typeface="Cambria" panose="02040503050406030204" pitchFamily="18" charset="0"/>
                <a:ea typeface="Cambria" panose="02040503050406030204" pitchFamily="18" charset="0"/>
              </a:rPr>
              <a:t>Creating Trigger</a:t>
            </a:r>
          </a:p>
          <a:p>
            <a:pPr algn="l"/>
            <a:endParaRPr lang="en-US" sz="2400" b="0" i="0" u="none" strike="noStrike" baseline="0" dirty="0">
              <a:latin typeface="Cambria" panose="02040503050406030204" pitchFamily="18" charset="0"/>
              <a:ea typeface="Cambria" panose="02040503050406030204" pitchFamily="18" charset="0"/>
            </a:endParaRPr>
          </a:p>
          <a:p>
            <a:pPr algn="l"/>
            <a:r>
              <a:rPr lang="en-US" sz="2400" dirty="0">
                <a:latin typeface="Cambria" panose="02040503050406030204" pitchFamily="18" charset="0"/>
                <a:ea typeface="Cambria" panose="02040503050406030204" pitchFamily="18" charset="0"/>
              </a:rPr>
              <a:t>3</a:t>
            </a:r>
            <a:r>
              <a:rPr lang="en-US" sz="2400" b="0" i="0" u="none" strike="noStrike" baseline="0" dirty="0">
                <a:latin typeface="Cambria" panose="02040503050406030204" pitchFamily="18" charset="0"/>
                <a:ea typeface="Cambria" panose="02040503050406030204" pitchFamily="18" charset="0"/>
              </a:rPr>
              <a:t>. </a:t>
            </a:r>
          </a:p>
          <a:p>
            <a:pPr algn="l"/>
            <a:r>
              <a:rPr lang="en-US" sz="2400" b="0" i="0" u="none" strike="noStrike" baseline="0" dirty="0">
                <a:latin typeface="Cambria" panose="02040503050406030204" pitchFamily="18" charset="0"/>
                <a:ea typeface="Cambria" panose="02040503050406030204" pitchFamily="18" charset="0"/>
              </a:rPr>
              <a:t>CREATE TRIGGER </a:t>
            </a:r>
            <a:r>
              <a:rPr lang="en-US" sz="2400" b="0" i="0" u="none" strike="noStrike" baseline="0" dirty="0" err="1">
                <a:latin typeface="Cambria" panose="02040503050406030204" pitchFamily="18" charset="0"/>
                <a:ea typeface="Cambria" panose="02040503050406030204" pitchFamily="18" charset="0"/>
              </a:rPr>
              <a:t>updated_details</a:t>
            </a:r>
            <a:endParaRPr lang="en-US" sz="2400" b="0" i="0" u="none" strike="noStrike" baseline="0" dirty="0">
              <a:latin typeface="Cambria" panose="02040503050406030204" pitchFamily="18" charset="0"/>
              <a:ea typeface="Cambria" panose="02040503050406030204" pitchFamily="18" charset="0"/>
            </a:endParaRPr>
          </a:p>
          <a:p>
            <a:pPr algn="l"/>
            <a:r>
              <a:rPr lang="en-US" sz="2400" b="0" i="0" u="none" strike="noStrike" baseline="0" dirty="0">
                <a:latin typeface="Cambria" panose="02040503050406030204" pitchFamily="18" charset="0"/>
                <a:ea typeface="Cambria" panose="02040503050406030204" pitchFamily="18" charset="0"/>
              </a:rPr>
              <a:t>BEFORE</a:t>
            </a:r>
          </a:p>
          <a:p>
            <a:pPr algn="l"/>
            <a:r>
              <a:rPr lang="en-US" sz="2400" b="0" i="0" u="none" strike="noStrike" baseline="0" dirty="0">
                <a:latin typeface="Cambria" panose="02040503050406030204" pitchFamily="18" charset="0"/>
                <a:ea typeface="Cambria" panose="02040503050406030204" pitchFamily="18" charset="0"/>
              </a:rPr>
              <a:t>UPDATE on account</a:t>
            </a:r>
          </a:p>
          <a:p>
            <a:pPr algn="l"/>
            <a:r>
              <a:rPr lang="en-US" sz="2400" b="0" i="0" u="none" strike="noStrike" baseline="0" dirty="0">
                <a:latin typeface="Cambria" panose="02040503050406030204" pitchFamily="18" charset="0"/>
                <a:ea typeface="Cambria" panose="02040503050406030204" pitchFamily="18" charset="0"/>
              </a:rPr>
              <a:t>FOR EACH ROW when name=‘Patel Hiren’;</a:t>
            </a:r>
          </a:p>
          <a:p>
            <a:pPr algn="l"/>
            <a:endParaRPr lang="en-US" sz="2400" dirty="0">
              <a:latin typeface="Cambria" panose="02040503050406030204" pitchFamily="18" charset="0"/>
              <a:ea typeface="Cambria" panose="02040503050406030204" pitchFamily="18" charset="0"/>
            </a:endParaRPr>
          </a:p>
          <a:p>
            <a:pPr algn="l"/>
            <a:r>
              <a:rPr lang="en-US" sz="2400" b="1" dirty="0">
                <a:latin typeface="Cambria" panose="02040503050406030204" pitchFamily="18" charset="0"/>
                <a:ea typeface="Cambria" panose="02040503050406030204" pitchFamily="18" charset="0"/>
              </a:rPr>
              <a:t>Deleting Trigger</a:t>
            </a:r>
          </a:p>
          <a:p>
            <a:pPr algn="l"/>
            <a:endParaRPr lang="en-US" sz="2400" dirty="0">
              <a:latin typeface="Cambria" panose="02040503050406030204" pitchFamily="18" charset="0"/>
              <a:ea typeface="Cambria" panose="02040503050406030204" pitchFamily="18" charset="0"/>
            </a:endParaRPr>
          </a:p>
          <a:p>
            <a:pPr algn="l"/>
            <a:r>
              <a:rPr lang="en-US" sz="2400" dirty="0">
                <a:latin typeface="Cambria" panose="02040503050406030204" pitchFamily="18" charset="0"/>
                <a:ea typeface="Cambria" panose="02040503050406030204" pitchFamily="18" charset="0"/>
              </a:rPr>
              <a:t>Drop trigger </a:t>
            </a:r>
            <a:r>
              <a:rPr lang="en-US" sz="2400" dirty="0" err="1">
                <a:latin typeface="Cambria" panose="02040503050406030204" pitchFamily="18" charset="0"/>
                <a:ea typeface="Cambria" panose="02040503050406030204" pitchFamily="18" charset="0"/>
              </a:rPr>
              <a:t>inserted_details</a:t>
            </a:r>
            <a:r>
              <a:rPr lang="en-US" sz="2400" dirty="0">
                <a:latin typeface="Cambria" panose="02040503050406030204" pitchFamily="18" charset="0"/>
                <a:ea typeface="Cambria" panose="02040503050406030204" pitchFamily="18" charset="0"/>
              </a:rPr>
              <a:t> on account</a:t>
            </a:r>
            <a:r>
              <a:rPr lang="en-US" sz="2400" dirty="0" smtClean="0">
                <a:latin typeface="Cambria" panose="02040503050406030204" pitchFamily="18" charset="0"/>
                <a:ea typeface="Cambria" panose="02040503050406030204" pitchFamily="18" charset="0"/>
              </a:rPr>
              <a:t>;</a:t>
            </a:r>
          </a:p>
          <a:p>
            <a:pPr algn="l"/>
            <a:endParaRPr lang="en-US" sz="2400" dirty="0" smtClean="0">
              <a:latin typeface="Cambria" panose="02040503050406030204" pitchFamily="18" charset="0"/>
              <a:ea typeface="Cambria" panose="02040503050406030204" pitchFamily="18" charset="0"/>
            </a:endParaRPr>
          </a:p>
        </p:txBody>
      </p:sp>
      <p:sp>
        <p:nvSpPr>
          <p:cNvPr id="4" name="Title 1"/>
          <p:cNvSpPr txBox="1">
            <a:spLocks/>
          </p:cNvSpPr>
          <p:nvPr/>
        </p:nvSpPr>
        <p:spPr>
          <a:xfrm>
            <a:off x="270457" y="116523"/>
            <a:ext cx="10515600" cy="716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Trigger</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99461364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CA273B91-0DFB-4B47-9031-FA9B052AC97A}"/>
              </a:ext>
            </a:extLst>
          </p:cNvPr>
          <p:cNvSpPr txBox="1"/>
          <p:nvPr/>
        </p:nvSpPr>
        <p:spPr>
          <a:xfrm>
            <a:off x="599143" y="1231026"/>
            <a:ext cx="7870372" cy="461665"/>
          </a:xfrm>
          <a:prstGeom prst="rect">
            <a:avLst/>
          </a:prstGeom>
          <a:noFill/>
        </p:spPr>
        <p:txBody>
          <a:bodyPr wrap="square">
            <a:spAutoFit/>
          </a:bodyPr>
          <a:lstStyle/>
          <a:p>
            <a:pPr algn="l"/>
            <a:endParaRPr lang="en-US" sz="2400" dirty="0">
              <a:latin typeface="Cambria" panose="02040503050406030204" pitchFamily="18" charset="0"/>
              <a:ea typeface="Cambria" panose="02040503050406030204" pitchFamily="18" charset="0"/>
            </a:endParaRPr>
          </a:p>
        </p:txBody>
      </p:sp>
      <p:sp>
        <p:nvSpPr>
          <p:cNvPr id="4" name="Title 1"/>
          <p:cNvSpPr txBox="1">
            <a:spLocks/>
          </p:cNvSpPr>
          <p:nvPr/>
        </p:nvSpPr>
        <p:spPr>
          <a:xfrm>
            <a:off x="270457" y="116523"/>
            <a:ext cx="10515600" cy="716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Trigger</a:t>
            </a:r>
            <a:endParaRPr lang="en-US" b="1" dirty="0">
              <a:latin typeface="Cambria" panose="02040503050406030204" pitchFamily="18" charset="0"/>
              <a:ea typeface="Cambria" panose="02040503050406030204" pitchFamily="18" charset="0"/>
            </a:endParaRPr>
          </a:p>
        </p:txBody>
      </p:sp>
      <p:sp>
        <p:nvSpPr>
          <p:cNvPr id="2" name="Rectangle 1"/>
          <p:cNvSpPr/>
          <p:nvPr/>
        </p:nvSpPr>
        <p:spPr>
          <a:xfrm>
            <a:off x="497983" y="1077138"/>
            <a:ext cx="11350580" cy="1231106"/>
          </a:xfrm>
          <a:prstGeom prst="rect">
            <a:avLst/>
          </a:prstGeom>
        </p:spPr>
        <p:txBody>
          <a:bodyPr wrap="square">
            <a:spAutoFit/>
          </a:bodyPr>
          <a:lstStyle/>
          <a:p>
            <a:r>
              <a:rPr lang="en-IN" sz="2000" b="1" dirty="0">
                <a:latin typeface="TimesNewRomanPS-BoldMT"/>
              </a:rPr>
              <a:t>Understand and Implement Triggers</a:t>
            </a:r>
            <a:r>
              <a:rPr lang="en-IN" sz="2000" dirty="0">
                <a:latin typeface="TimesNewRomanPSMT"/>
              </a:rPr>
              <a:t>.</a:t>
            </a:r>
          </a:p>
          <a:p>
            <a:r>
              <a:rPr lang="en-GB" dirty="0">
                <a:latin typeface="TimesNewRomanPSMT"/>
              </a:rPr>
              <a:t>1. Whenever order amount is updated and its value becomes more than 5000 a trigger</a:t>
            </a:r>
          </a:p>
          <a:p>
            <a:r>
              <a:rPr lang="en-GB" dirty="0">
                <a:latin typeface="TimesNewRomanPSMT"/>
              </a:rPr>
              <a:t>has to be raised preventing the operation</a:t>
            </a:r>
            <a:r>
              <a:rPr lang="en-GB" dirty="0" smtClean="0">
                <a:latin typeface="TimesNewRomanPSMT"/>
              </a:rPr>
              <a:t>.</a:t>
            </a:r>
          </a:p>
          <a:p>
            <a:endParaRPr lang="en-IN" dirty="0"/>
          </a:p>
        </p:txBody>
      </p:sp>
      <p:sp>
        <p:nvSpPr>
          <p:cNvPr id="8" name="Rectangle 7"/>
          <p:cNvSpPr/>
          <p:nvPr/>
        </p:nvSpPr>
        <p:spPr>
          <a:xfrm>
            <a:off x="715053" y="2552159"/>
            <a:ext cx="10071004" cy="2554545"/>
          </a:xfrm>
          <a:prstGeom prst="rect">
            <a:avLst/>
          </a:prstGeom>
        </p:spPr>
        <p:txBody>
          <a:bodyPr wrap="square">
            <a:spAutoFit/>
          </a:bodyPr>
          <a:lstStyle/>
          <a:p>
            <a:r>
              <a:rPr lang="en-GB" sz="2000" dirty="0">
                <a:latin typeface="Cambria" panose="02040503050406030204" pitchFamily="18" charset="0"/>
                <a:ea typeface="Cambria" panose="02040503050406030204" pitchFamily="18" charset="0"/>
              </a:rPr>
              <a:t>CREATE OR REPLACE TRIGGER </a:t>
            </a:r>
            <a:r>
              <a:rPr lang="en-GB" sz="2000" dirty="0" err="1">
                <a:latin typeface="Cambria" panose="02040503050406030204" pitchFamily="18" charset="0"/>
                <a:ea typeface="Cambria" panose="02040503050406030204" pitchFamily="18" charset="0"/>
              </a:rPr>
              <a:t>prevent_high_order_amount</a:t>
            </a:r>
            <a:endParaRPr lang="en-GB" sz="2000" dirty="0">
              <a:latin typeface="Cambria" panose="02040503050406030204" pitchFamily="18" charset="0"/>
              <a:ea typeface="Cambria" panose="02040503050406030204" pitchFamily="18" charset="0"/>
            </a:endParaRPr>
          </a:p>
          <a:p>
            <a:r>
              <a:rPr lang="en-GB" sz="2000" dirty="0">
                <a:latin typeface="Cambria" panose="02040503050406030204" pitchFamily="18" charset="0"/>
                <a:ea typeface="Cambria" panose="02040503050406030204" pitchFamily="18" charset="0"/>
              </a:rPr>
              <a:t>BEFORE UPDATE OF </a:t>
            </a:r>
            <a:r>
              <a:rPr lang="en-GB" sz="2000" dirty="0" err="1">
                <a:latin typeface="Cambria" panose="02040503050406030204" pitchFamily="18" charset="0"/>
                <a:ea typeface="Cambria" panose="02040503050406030204" pitchFamily="18" charset="0"/>
              </a:rPr>
              <a:t>order_amount</a:t>
            </a:r>
            <a:r>
              <a:rPr lang="en-GB" sz="2000" dirty="0">
                <a:latin typeface="Cambria" panose="02040503050406030204" pitchFamily="18" charset="0"/>
                <a:ea typeface="Cambria" panose="02040503050406030204" pitchFamily="18" charset="0"/>
              </a:rPr>
              <a:t> ON </a:t>
            </a:r>
            <a:r>
              <a:rPr lang="en-GB" sz="2000" dirty="0" smtClean="0">
                <a:latin typeface="Cambria" panose="02040503050406030204" pitchFamily="18" charset="0"/>
                <a:ea typeface="Cambria" panose="02040503050406030204" pitchFamily="18" charset="0"/>
              </a:rPr>
              <a:t>“order”</a:t>
            </a:r>
            <a:endParaRPr lang="en-GB" sz="2000" dirty="0">
              <a:latin typeface="Cambria" panose="02040503050406030204" pitchFamily="18" charset="0"/>
              <a:ea typeface="Cambria" panose="02040503050406030204" pitchFamily="18" charset="0"/>
            </a:endParaRPr>
          </a:p>
          <a:p>
            <a:r>
              <a:rPr lang="en-GB" sz="2000" dirty="0">
                <a:latin typeface="Cambria" panose="02040503050406030204" pitchFamily="18" charset="0"/>
                <a:ea typeface="Cambria" panose="02040503050406030204" pitchFamily="18" charset="0"/>
              </a:rPr>
              <a:t>FOR EACH ROW</a:t>
            </a:r>
          </a:p>
          <a:p>
            <a:r>
              <a:rPr lang="en-GB" sz="2000" dirty="0">
                <a:latin typeface="Cambria" panose="02040503050406030204" pitchFamily="18" charset="0"/>
                <a:ea typeface="Cambria" panose="02040503050406030204" pitchFamily="18" charset="0"/>
              </a:rPr>
              <a:t>BEGIN</a:t>
            </a:r>
          </a:p>
          <a:p>
            <a:r>
              <a:rPr lang="en-GB" sz="2000" dirty="0">
                <a:latin typeface="Cambria" panose="02040503050406030204" pitchFamily="18" charset="0"/>
                <a:ea typeface="Cambria" panose="02040503050406030204" pitchFamily="18" charset="0"/>
              </a:rPr>
              <a:t>  IF :</a:t>
            </a:r>
            <a:r>
              <a:rPr lang="en-GB" sz="2000" dirty="0" err="1">
                <a:latin typeface="Cambria" panose="02040503050406030204" pitchFamily="18" charset="0"/>
                <a:ea typeface="Cambria" panose="02040503050406030204" pitchFamily="18" charset="0"/>
              </a:rPr>
              <a:t>NEW.order_amount</a:t>
            </a:r>
            <a:r>
              <a:rPr lang="en-GB" sz="2000" dirty="0">
                <a:latin typeface="Cambria" panose="02040503050406030204" pitchFamily="18" charset="0"/>
                <a:ea typeface="Cambria" panose="02040503050406030204" pitchFamily="18" charset="0"/>
              </a:rPr>
              <a:t> &gt; 5000 THEN</a:t>
            </a:r>
          </a:p>
          <a:p>
            <a:r>
              <a:rPr lang="en-GB" sz="2000" dirty="0">
                <a:latin typeface="Cambria" panose="02040503050406030204" pitchFamily="18" charset="0"/>
                <a:ea typeface="Cambria" panose="02040503050406030204" pitchFamily="18" charset="0"/>
              </a:rPr>
              <a:t>    RAISE_APPLICATION_ERROR(-20001, 'Order amount cannot exceed 5000');</a:t>
            </a:r>
          </a:p>
          <a:p>
            <a:r>
              <a:rPr lang="en-GB" sz="2000" dirty="0">
                <a:latin typeface="Cambria" panose="02040503050406030204" pitchFamily="18" charset="0"/>
                <a:ea typeface="Cambria" panose="02040503050406030204" pitchFamily="18" charset="0"/>
              </a:rPr>
              <a:t>  END IF;</a:t>
            </a:r>
          </a:p>
          <a:p>
            <a:r>
              <a:rPr lang="en-GB" sz="2000" dirty="0">
                <a:latin typeface="Cambria" panose="02040503050406030204" pitchFamily="18" charset="0"/>
                <a:ea typeface="Cambria" panose="02040503050406030204" pitchFamily="18" charset="0"/>
              </a:rPr>
              <a:t>END;</a:t>
            </a:r>
            <a:endParaRPr lang="en-US"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93754368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 xmlns:a16="http://schemas.microsoft.com/office/drawing/2014/main" id="{CDB38075-B9DC-040C-D66F-F4135F779432}"/>
              </a:ext>
            </a:extLst>
          </p:cNvPr>
          <p:cNvSpPr txBox="1"/>
          <p:nvPr/>
        </p:nvSpPr>
        <p:spPr>
          <a:xfrm>
            <a:off x="1377757" y="1843950"/>
            <a:ext cx="3928534" cy="3170099"/>
          </a:xfrm>
          <a:prstGeom prst="rect">
            <a:avLst/>
          </a:prstGeom>
          <a:noFill/>
        </p:spPr>
        <p:txBody>
          <a:bodyPr wrap="square" rtlCol="0">
            <a:spAutoFit/>
          </a:bodyPr>
          <a:lstStyle/>
          <a:p>
            <a:r>
              <a:rPr lang="en-IN" sz="10000" b="1" dirty="0">
                <a:latin typeface="Proxima Nova" panose="020B0604020202020204" charset="0"/>
              </a:rPr>
              <a:t>Thank </a:t>
            </a:r>
          </a:p>
          <a:p>
            <a:r>
              <a:rPr lang="en-IN" sz="10000" b="1" dirty="0">
                <a:latin typeface="Proxima Nova" panose="020B0604020202020204" charset="0"/>
              </a:rPr>
              <a:t>You</a:t>
            </a:r>
          </a:p>
        </p:txBody>
      </p:sp>
    </p:spTree>
    <p:extLst>
      <p:ext uri="{BB962C8B-B14F-4D97-AF65-F5344CB8AC3E}">
        <p14:creationId xmlns:p14="http://schemas.microsoft.com/office/powerpoint/2010/main" val="16934132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extBox 7">
            <a:extLst>
              <a:ext uri="{FF2B5EF4-FFF2-40B4-BE49-F238E27FC236}">
                <a16:creationId xmlns="" xmlns:a16="http://schemas.microsoft.com/office/drawing/2014/main" id="{594D1DB4-367D-4875-B981-C7E827B68B39}"/>
              </a:ext>
            </a:extLst>
          </p:cNvPr>
          <p:cNvSpPr txBox="1"/>
          <p:nvPr/>
        </p:nvSpPr>
        <p:spPr>
          <a:xfrm>
            <a:off x="515491" y="981759"/>
            <a:ext cx="11307315" cy="4154984"/>
          </a:xfrm>
          <a:prstGeom prst="rect">
            <a:avLst/>
          </a:prstGeom>
          <a:noFill/>
        </p:spPr>
        <p:txBody>
          <a:bodyPr wrap="square">
            <a:spAutoFit/>
          </a:bodyPr>
          <a:lstStyle/>
          <a:p>
            <a:pPr algn="just"/>
            <a:r>
              <a:rPr lang="en-US" sz="2400" b="0" i="0" u="none" strike="noStrike" baseline="0" dirty="0">
                <a:solidFill>
                  <a:srgbClr val="FF0000"/>
                </a:solidFill>
                <a:latin typeface="Cambria" panose="02040503050406030204" pitchFamily="18" charset="0"/>
                <a:ea typeface="Cambria" panose="02040503050406030204" pitchFamily="18" charset="0"/>
              </a:rPr>
              <a:t>Question: Can you update the data in an view?</a:t>
            </a:r>
          </a:p>
          <a:p>
            <a:pPr algn="just"/>
            <a:r>
              <a:rPr lang="en-US" sz="2400" b="0" i="0" u="none" strike="noStrike" baseline="0" dirty="0">
                <a:solidFill>
                  <a:srgbClr val="FF0000"/>
                </a:solidFill>
                <a:latin typeface="Cambria" panose="02040503050406030204" pitchFamily="18" charset="0"/>
                <a:ea typeface="Cambria" panose="02040503050406030204" pitchFamily="18" charset="0"/>
              </a:rPr>
              <a:t>Answer :  </a:t>
            </a:r>
            <a:r>
              <a:rPr lang="en-US" sz="2400" b="0" i="0" u="none" strike="noStrike" baseline="0" dirty="0">
                <a:solidFill>
                  <a:srgbClr val="000000"/>
                </a:solidFill>
                <a:latin typeface="Cambria" panose="02040503050406030204" pitchFamily="18" charset="0"/>
                <a:ea typeface="Cambria" panose="02040503050406030204" pitchFamily="18" charset="0"/>
              </a:rPr>
              <a:t>A view is created by joining one or more tables. When you update record(s) in a view, it updates the records in the underlying tables that make up the View. So, yes, you can update the data in View providing you have the proper privileges to the underlying tables.</a:t>
            </a:r>
          </a:p>
          <a:p>
            <a:pPr algn="just"/>
            <a:endParaRPr lang="en-US" sz="2400" b="0" i="0" u="none" strike="noStrike" baseline="0" dirty="0">
              <a:solidFill>
                <a:srgbClr val="FF0000"/>
              </a:solidFill>
              <a:latin typeface="Cambria" panose="02040503050406030204" pitchFamily="18" charset="0"/>
              <a:ea typeface="Cambria" panose="02040503050406030204" pitchFamily="18" charset="0"/>
            </a:endParaRPr>
          </a:p>
          <a:p>
            <a:pPr algn="just"/>
            <a:r>
              <a:rPr lang="en-US" sz="2400" b="0" i="0" u="none" strike="noStrike" baseline="0" dirty="0">
                <a:solidFill>
                  <a:srgbClr val="FF0000"/>
                </a:solidFill>
                <a:latin typeface="Cambria" panose="02040503050406030204" pitchFamily="18" charset="0"/>
                <a:ea typeface="Cambria" panose="02040503050406030204" pitchFamily="18" charset="0"/>
              </a:rPr>
              <a:t>Question: Does the SQL View exist if the table is dropped from the database?</a:t>
            </a:r>
          </a:p>
          <a:p>
            <a:pPr algn="just"/>
            <a:r>
              <a:rPr lang="en-US" sz="2400" b="0" i="0" u="none" strike="noStrike" baseline="0" dirty="0">
                <a:solidFill>
                  <a:srgbClr val="FF0000"/>
                </a:solidFill>
                <a:latin typeface="Cambria" panose="02040503050406030204" pitchFamily="18" charset="0"/>
                <a:ea typeface="Cambria" panose="02040503050406030204" pitchFamily="18" charset="0"/>
              </a:rPr>
              <a:t>Answer:  </a:t>
            </a:r>
            <a:r>
              <a:rPr lang="en-US" sz="2400" b="0" i="0" u="none" strike="noStrike" baseline="0" dirty="0">
                <a:solidFill>
                  <a:srgbClr val="000000"/>
                </a:solidFill>
                <a:latin typeface="Cambria" panose="02040503050406030204" pitchFamily="18" charset="0"/>
                <a:ea typeface="Cambria" panose="02040503050406030204" pitchFamily="18" charset="0"/>
              </a:rPr>
              <a:t>Yes, View continues to exist even after one of the tables (that the SQL View is based on) is dropped from the database. However, if you try to query the View after the table has been dropped, you will receive a message indicating that the View has errors.</a:t>
            </a:r>
            <a:endParaRPr lang="en-US" sz="2400" dirty="0">
              <a:latin typeface="Cambria" panose="02040503050406030204" pitchFamily="18" charset="0"/>
              <a:ea typeface="Cambria" panose="02040503050406030204" pitchFamily="18" charset="0"/>
            </a:endParaRPr>
          </a:p>
        </p:txBody>
      </p:sp>
      <p:sp>
        <p:nvSpPr>
          <p:cNvPr id="4" name="Title 1"/>
          <p:cNvSpPr txBox="1">
            <a:spLocks/>
          </p:cNvSpPr>
          <p:nvPr/>
        </p:nvSpPr>
        <p:spPr>
          <a:xfrm>
            <a:off x="334851" y="60622"/>
            <a:ext cx="7843234" cy="652306"/>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Views</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2295832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B9F3257B-A240-443C-8842-8E800AA7F3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6604" y="0"/>
            <a:ext cx="8325396" cy="6683829"/>
          </a:xfrm>
          <a:prstGeom prst="rect">
            <a:avLst/>
          </a:prstGeom>
        </p:spPr>
      </p:pic>
      <p:sp>
        <p:nvSpPr>
          <p:cNvPr id="5" name="Title 1"/>
          <p:cNvSpPr txBox="1">
            <a:spLocks/>
          </p:cNvSpPr>
          <p:nvPr/>
        </p:nvSpPr>
        <p:spPr>
          <a:xfrm>
            <a:off x="334851" y="60622"/>
            <a:ext cx="7843234" cy="652306"/>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smtClean="0">
                <a:latin typeface="Cambria" panose="02040503050406030204" pitchFamily="18" charset="0"/>
                <a:ea typeface="Cambria" panose="02040503050406030204" pitchFamily="18" charset="0"/>
              </a:rPr>
              <a:t>Views</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5229154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smtClean="0"/>
              <a:t>PL / SQL</a:t>
            </a:r>
            <a:endParaRPr lang="en-US" dirty="0"/>
          </a:p>
        </p:txBody>
      </p:sp>
      <p:sp>
        <p:nvSpPr>
          <p:cNvPr id="3" name="Content Placeholder 2"/>
          <p:cNvSpPr>
            <a:spLocks noGrp="1"/>
          </p:cNvSpPr>
          <p:nvPr>
            <p:ph idx="1"/>
          </p:nvPr>
        </p:nvSpPr>
        <p:spPr/>
        <p:txBody>
          <a:bodyPr/>
          <a:lstStyle/>
          <a:p>
            <a:r>
              <a:rPr lang="en-US" dirty="0"/>
              <a:t>PL/SQL stands for “</a:t>
            </a:r>
            <a:r>
              <a:rPr lang="en-US" b="1" dirty="0"/>
              <a:t>Procedural Language extensions to the Structured Query Language</a:t>
            </a:r>
            <a:r>
              <a:rPr lang="en-US" dirty="0" smtClean="0"/>
              <a:t>.”</a:t>
            </a:r>
          </a:p>
          <a:p>
            <a:r>
              <a:rPr lang="en-US" dirty="0" smtClean="0"/>
              <a:t>SQL </a:t>
            </a:r>
            <a:r>
              <a:rPr lang="en-US" dirty="0"/>
              <a:t>is a popular language for both querying and updating data in relational database management systems (RDBMS</a:t>
            </a:r>
            <a:r>
              <a:rPr lang="en-US" dirty="0" smtClean="0"/>
              <a:t>).</a:t>
            </a:r>
          </a:p>
          <a:p>
            <a:r>
              <a:rPr lang="en-US" dirty="0"/>
              <a:t>PL/SQL is a highly structured and readable language. </a:t>
            </a:r>
            <a:endParaRPr lang="en-US" dirty="0" smtClean="0"/>
          </a:p>
          <a:p>
            <a:r>
              <a:rPr lang="en-US" dirty="0"/>
              <a:t>PL/SQL is a standard and portable language for Oracle Database development. </a:t>
            </a:r>
            <a:endParaRPr lang="en-US" dirty="0" smtClean="0"/>
          </a:p>
          <a:p>
            <a:r>
              <a:rPr lang="en-US" dirty="0"/>
              <a:t>PL/SQL program that runs on a system that does not have an Oracle Database.</a:t>
            </a:r>
          </a:p>
          <a:p>
            <a:r>
              <a:rPr lang="en-US" dirty="0"/>
              <a:t>PL/SQL is a high-performance and highly integrated database language.</a:t>
            </a:r>
          </a:p>
          <a:p>
            <a:endParaRPr lang="en-US" dirty="0"/>
          </a:p>
        </p:txBody>
      </p:sp>
    </p:spTree>
    <p:extLst>
      <p:ext uri="{BB962C8B-B14F-4D97-AF65-F5344CB8AC3E}">
        <p14:creationId xmlns:p14="http://schemas.microsoft.com/office/powerpoint/2010/main" val="681450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Jay">
      <a:dk1>
        <a:srgbClr val="212121"/>
      </a:dk1>
      <a:lt1>
        <a:sysClr val="window" lastClr="FFFFFF"/>
      </a:lt1>
      <a:dk2>
        <a:srgbClr val="1D6FA9"/>
      </a:dk2>
      <a:lt2>
        <a:srgbClr val="FFFFFF"/>
      </a:lt2>
      <a:accent1>
        <a:srgbClr val="909090"/>
      </a:accent1>
      <a:accent2>
        <a:srgbClr val="00BBD3"/>
      </a:accent2>
      <a:accent3>
        <a:srgbClr val="8BC145"/>
      </a:accent3>
      <a:accent4>
        <a:srgbClr val="1D9A78"/>
      </a:accent4>
      <a:accent5>
        <a:srgbClr val="F19D19"/>
      </a:accent5>
      <a:accent6>
        <a:srgbClr val="B84742"/>
      </a:accent6>
      <a:hlink>
        <a:srgbClr val="70AD47"/>
      </a:hlink>
      <a:folHlink>
        <a:srgbClr val="ED7D31"/>
      </a:folHlink>
    </a:clrScheme>
    <a:fontScheme name="Custom 1">
      <a:majorFont>
        <a:latin typeface="Roboto Condensed"/>
        <a:ea typeface=""/>
        <a:cs typeface=""/>
      </a:majorFont>
      <a:minorFont>
        <a:latin typeface="Roboto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12181</TotalTime>
  <Words>4786</Words>
  <Application>Microsoft Office PowerPoint</Application>
  <PresentationFormat>Custom</PresentationFormat>
  <Paragraphs>880</Paragraphs>
  <Slides>63</Slides>
  <Notes>2</Notes>
  <HiddenSlides>1</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63</vt:i4>
      </vt:variant>
    </vt:vector>
  </HeadingPairs>
  <TitlesOfParts>
    <vt:vector size="78" baseType="lpstr">
      <vt:lpstr>Arial</vt:lpstr>
      <vt:lpstr>Roboto Condensed Light</vt:lpstr>
      <vt:lpstr>Wingdings</vt:lpstr>
      <vt:lpstr>Times New Roman</vt:lpstr>
      <vt:lpstr>Courier New</vt:lpstr>
      <vt:lpstr>Cambria</vt:lpstr>
      <vt:lpstr>TimesNewRomanPSMT</vt:lpstr>
      <vt:lpstr>Wingdings 3</vt:lpstr>
      <vt:lpstr>TimesNewRomanPS-BoldMT</vt:lpstr>
      <vt:lpstr>Proxima Nova</vt:lpstr>
      <vt:lpstr>Wingdings 2</vt:lpstr>
      <vt:lpstr>Nunito</vt:lpstr>
      <vt:lpstr>Roboto Condensed</vt:lpstr>
      <vt:lpstr>Calibri</vt:lpstr>
      <vt:lpstr>Office Theme</vt:lpstr>
      <vt:lpstr>PowerPoint Presentation</vt:lpstr>
      <vt:lpstr>PowerPoint Presentation</vt:lpstr>
      <vt:lpstr>Views</vt:lpstr>
      <vt:lpstr>PowerPoint Presentation</vt:lpstr>
      <vt:lpstr>PowerPoint Presentation</vt:lpstr>
      <vt:lpstr>PowerPoint Presentation</vt:lpstr>
      <vt:lpstr>PowerPoint Presentation</vt:lpstr>
      <vt:lpstr>PowerPoint Presentation</vt:lpstr>
      <vt:lpstr>PL / SQL</vt:lpstr>
      <vt:lpstr>The PL/SQL Comments</vt:lpstr>
      <vt:lpstr>The PL/SQL Comments</vt:lpstr>
      <vt:lpstr>The PL/SQL Comments</vt:lpstr>
      <vt:lpstr>The PL/SQL Data Types</vt:lpstr>
      <vt:lpstr>PL/SQL</vt:lpstr>
      <vt:lpstr>PowerPoint Presentation</vt:lpstr>
      <vt:lpstr>PL / SQL Syntax</vt:lpstr>
      <vt:lpstr>PL / SQL Example</vt:lpstr>
      <vt:lpstr>The PL/SQL IF Statement</vt:lpstr>
      <vt:lpstr>The PL/SQL IF Statement</vt:lpstr>
      <vt:lpstr>The PL/SQL IF Statement</vt:lpstr>
      <vt:lpstr>The PL/SQL  Case</vt:lpstr>
      <vt:lpstr>The PL/SQL FOR LOOP</vt:lpstr>
      <vt:lpstr>The PL/SQL WHILE LOOP</vt:lpstr>
      <vt:lpstr>PL/SQL Examples</vt:lpstr>
      <vt:lpstr>PowerPoint Presentation</vt:lpstr>
      <vt:lpstr>The PL/SQL EXAMPLE</vt:lpstr>
      <vt:lpstr>The PL/SQL EXAMPLE</vt:lpstr>
      <vt:lpstr>The PL/SQL EXAMPLE</vt:lpstr>
      <vt:lpstr>The PL/SQL EXAMPLE</vt:lpstr>
      <vt:lpstr>PL/SQL Sample Program (with user input)</vt:lpstr>
      <vt:lpstr>PL/SQL</vt:lpstr>
      <vt:lpstr>Stored Procedure(Stored Programs)</vt:lpstr>
      <vt:lpstr>PL / SQL Stored Procedure(Stored Programs)</vt:lpstr>
      <vt:lpstr>PowerPoint Presentation</vt:lpstr>
      <vt:lpstr>PL / SQL Stored Procedure(Stored Programs)</vt:lpstr>
      <vt:lpstr>PowerPoint Presentation</vt:lpstr>
      <vt:lpstr>PowerPoint Presentation</vt:lpstr>
      <vt:lpstr>The PL/SQL Procedure Example</vt:lpstr>
      <vt:lpstr>The PL/SQL Procedure  Example</vt:lpstr>
      <vt:lpstr>The PL/SQL Procedure Example</vt:lpstr>
      <vt:lpstr>The PL/SQL Procedure Example</vt:lpstr>
      <vt:lpstr>The PL/SQL Procedure Example</vt:lpstr>
      <vt:lpstr>The PL/SQL Procedure Example</vt:lpstr>
      <vt:lpstr>Cursor</vt:lpstr>
      <vt:lpstr>PL / SQL Cursor</vt:lpstr>
      <vt:lpstr>PowerPoint Presentation</vt:lpstr>
      <vt:lpstr>PowerPoint Presentation</vt:lpstr>
      <vt:lpstr>PowerPoint Presentation</vt:lpstr>
      <vt:lpstr>Create a Table SALESMEN  as per Practical 8 </vt:lpstr>
      <vt:lpstr>Create a Table CUSTOMER as per Practical 8 </vt:lpstr>
      <vt:lpstr>Create a Table Order as per Practical 8 </vt:lpstr>
      <vt:lpstr>Given the table ORDER (ONUM, AMT, ODATE, CNUM, SNUM) write a cursor to select the five highest amount (AMT) order details from the table. </vt:lpstr>
      <vt:lpstr>To write a Cursor to display the list of customers who are living in San jose or London.</vt:lpstr>
      <vt:lpstr>Calculate hra,da, gross and net by using PL/SQL program</vt:lpstr>
      <vt:lpstr>Function</vt:lpstr>
      <vt:lpstr>PowerPoint Presentation</vt:lpstr>
      <vt:lpstr>PowerPoint Presentation</vt:lpstr>
      <vt:lpstr>Trigger</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Urvi Y Bhatt</cp:lastModifiedBy>
  <cp:revision>1823</cp:revision>
  <dcterms:created xsi:type="dcterms:W3CDTF">2020-05-01T05:09:15Z</dcterms:created>
  <dcterms:modified xsi:type="dcterms:W3CDTF">2023-10-16T05:39:15Z</dcterms:modified>
</cp:coreProperties>
</file>

<file path=docProps/thumbnail.jpeg>
</file>